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0" roundtripDataSignature="AMtx7miV+kYAWztL2XHMM+pLvDUIFRUf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859b9034b1_3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859b9034b1_35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g3859b9034b1_35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859b9034b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3859b9034b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7b14de0b79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37b14de0b79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7b14de0b79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37b14de0b79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7b14de0b79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g37b14de0b79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7b14de0b7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g37b14de0b7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7b14de0b79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7b14de0b79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9"/>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9"/>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8"/>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9"/>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9"/>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5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1"/>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1"/>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3" name="Shape 33"/>
        <p:cNvGrpSpPr/>
        <p:nvPr/>
      </p:nvGrpSpPr>
      <p:grpSpPr>
        <a:xfrm>
          <a:off x="0" y="0"/>
          <a:ext cx="0" cy="0"/>
          <a:chOff x="0" y="0"/>
          <a:chExt cx="0" cy="0"/>
        </a:xfrm>
      </p:grpSpPr>
      <p:sp>
        <p:nvSpPr>
          <p:cNvPr id="34" name="Google Shape;34;p5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2"/>
          <p:cNvSpPr/>
          <p:nvPr>
            <p:ph idx="2" type="pic"/>
          </p:nvPr>
        </p:nvSpPr>
        <p:spPr>
          <a:xfrm>
            <a:off x="1792288" y="459581"/>
            <a:ext cx="5486400" cy="3086100"/>
          </a:xfrm>
          <a:prstGeom prst="rect">
            <a:avLst/>
          </a:prstGeom>
          <a:noFill/>
          <a:ln>
            <a:noFill/>
          </a:ln>
        </p:spPr>
      </p:sp>
      <p:sp>
        <p:nvSpPr>
          <p:cNvPr id="36" name="Google Shape;36;p5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7" name="Google Shape;37;p5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5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3"/>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53"/>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5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5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4"/>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0" name="Google Shape;50;p54"/>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1" name="Google Shape;51;p54"/>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54"/>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5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5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5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5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57"/>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7"/>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8" name="Google Shape;68;p57"/>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solidFill>
                <a:srgbClr val="88A44E"/>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4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4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4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hyperlink" Target="https://docs.flutter.dev/get-started/install/macos" TargetMode="External"/><Relationship Id="rId5" Type="http://schemas.openxmlformats.org/officeDocument/2006/relationships/hyperlink" Target="https://stackoverflow.com/a/5390124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4.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hyperlink" Target="https://marketplace.visualstudio.com/items?itemName=Dart-Code.flutter" TargetMode="External"/><Relationship Id="rId5" Type="http://schemas.openxmlformats.org/officeDocument/2006/relationships/image" Target="../media/image10.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28.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19.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27.png"/><Relationship Id="rId5"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40.jp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jpg"/><Relationship Id="rId4" Type="http://schemas.openxmlformats.org/officeDocument/2006/relationships/image" Target="../media/image41.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36.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jpg"/><Relationship Id="rId4" Type="http://schemas.openxmlformats.org/officeDocument/2006/relationships/image" Target="../media/image37.png"/><Relationship Id="rId5" Type="http://schemas.openxmlformats.org/officeDocument/2006/relationships/image" Target="../media/image44.png"/><Relationship Id="rId6" Type="http://schemas.openxmlformats.org/officeDocument/2006/relationships/image" Target="../media/image23.png"/><Relationship Id="rId7"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jpg"/><Relationship Id="rId4" Type="http://schemas.openxmlformats.org/officeDocument/2006/relationships/hyperlink" Target="https://dart.dev/#try-dar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jp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jp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jp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jp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5.jp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5.jp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jp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hyperlink" Target="https://flutter.dev/docs" TargetMode="External"/><Relationship Id="rId5" Type="http://schemas.openxmlformats.org/officeDocument/2006/relationships/hyperlink" Target="https://flutter.dev/web" TargetMode="External"/><Relationship Id="rId6" Type="http://schemas.openxmlformats.org/officeDocument/2006/relationships/hyperlink" Target="https://flutter.dev/desktop" TargetMode="External"/><Relationship Id="rId7" Type="http://schemas.openxmlformats.org/officeDocument/2006/relationships/image" Target="../media/image13.png"/><Relationship Id="rId8"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5.jp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hyperlink" Target="https://docs.flutter.dev/install/with-vs-co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hyperlink" Target="https://flutter.dev/docs/get-started/install/window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txBox="1"/>
          <p:nvPr>
            <p:ph type="ctrTitle"/>
          </p:nvPr>
        </p:nvSpPr>
        <p:spPr>
          <a:xfrm>
            <a:off x="685799" y="1597819"/>
            <a:ext cx="8162926" cy="12729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Arial"/>
              <a:buNone/>
            </a:pPr>
            <a:r>
              <a:rPr lang="en-US" sz="3600">
                <a:solidFill>
                  <a:schemeClr val="lt1"/>
                </a:solidFill>
              </a:rPr>
              <a:t>Introduction and Installation</a:t>
            </a:r>
            <a:endParaRPr b="1" sz="3600">
              <a:solidFill>
                <a:schemeClr val="lt1"/>
              </a:solidFill>
            </a:endParaRPr>
          </a:p>
        </p:txBody>
      </p:sp>
      <p:sp>
        <p:nvSpPr>
          <p:cNvPr id="89" name="Google Shape;89;p1"/>
          <p:cNvSpPr txBox="1"/>
          <p:nvPr>
            <p:ph idx="1" type="subTitle"/>
          </p:nvPr>
        </p:nvSpPr>
        <p:spPr>
          <a:xfrm>
            <a:off x="4685145" y="3468832"/>
            <a:ext cx="3962400" cy="110316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FFFFFF"/>
              </a:buClr>
              <a:buSzPts val="1600"/>
              <a:buNone/>
            </a:pPr>
            <a:r>
              <a:rPr lang="en-US" sz="1600">
                <a:solidFill>
                  <a:srgbClr val="FFFFFF"/>
                </a:solidFill>
              </a:rPr>
              <a:t>Week 1</a:t>
            </a:r>
            <a:endParaRPr/>
          </a:p>
          <a:p>
            <a:pPr indent="0" lvl="0" marL="0" rtl="0" algn="l">
              <a:spcBef>
                <a:spcPts val="320"/>
              </a:spcBef>
              <a:spcAft>
                <a:spcPts val="0"/>
              </a:spcAft>
              <a:buClr>
                <a:srgbClr val="C6D9F1"/>
              </a:buClr>
              <a:buSzPts val="1600"/>
              <a:buNone/>
            </a:pPr>
            <a:r>
              <a:rPr lang="en-US" sz="1600">
                <a:solidFill>
                  <a:srgbClr val="C6D9F1"/>
                </a:solidFill>
              </a:rPr>
              <a:t>Program Studi Teknik Informatika</a:t>
            </a:r>
            <a:endParaRPr sz="1600">
              <a:solidFill>
                <a:srgbClr val="C6D9F1"/>
              </a:solidFill>
            </a:endParaRPr>
          </a:p>
          <a:p>
            <a:pPr indent="0" lvl="0" marL="0" rtl="0" algn="l">
              <a:spcBef>
                <a:spcPts val="320"/>
              </a:spcBef>
              <a:spcAft>
                <a:spcPts val="0"/>
              </a:spcAft>
              <a:buClr>
                <a:srgbClr val="C6D9F1"/>
              </a:buClr>
              <a:buSzPts val="1600"/>
              <a:buNone/>
            </a:pPr>
            <a:r>
              <a:rPr lang="en-US" sz="1600">
                <a:solidFill>
                  <a:srgbClr val="C6D9F1"/>
                </a:solidFill>
              </a:rPr>
              <a:t>Fakultas Teknik – Universitas Surabaya</a:t>
            </a:r>
            <a:endParaRPr/>
          </a:p>
        </p:txBody>
      </p:sp>
      <p:sp>
        <p:nvSpPr>
          <p:cNvPr id="90" name="Google Shape;90;p1"/>
          <p:cNvSpPr txBox="1"/>
          <p:nvPr/>
        </p:nvSpPr>
        <p:spPr>
          <a:xfrm>
            <a:off x="685799" y="1166090"/>
            <a:ext cx="5721927" cy="461674"/>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lt1"/>
              </a:buClr>
              <a:buSzPts val="2400"/>
              <a:buFont typeface="Arial"/>
              <a:buNone/>
            </a:pPr>
            <a:r>
              <a:rPr b="0" i="0" lang="en-US" sz="2400" u="none" cap="none" strike="noStrike">
                <a:solidFill>
                  <a:schemeClr val="lt1"/>
                </a:solidFill>
                <a:latin typeface="Arial"/>
                <a:ea typeface="Arial"/>
                <a:cs typeface="Arial"/>
                <a:sym typeface="Arial"/>
              </a:rPr>
              <a:t>Emerging Technology : Flutter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8"/>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Installation (for Mac User)</a:t>
            </a:r>
            <a:endParaRPr/>
          </a:p>
        </p:txBody>
      </p:sp>
      <p:cxnSp>
        <p:nvCxnSpPr>
          <p:cNvPr id="160" name="Google Shape;160;p8"/>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161" name="Google Shape;161;p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p8"/>
          <p:cNvSpPr txBox="1"/>
          <p:nvPr>
            <p:ph idx="1" type="body"/>
          </p:nvPr>
        </p:nvSpPr>
        <p:spPr>
          <a:xfrm>
            <a:off x="457200" y="783771"/>
            <a:ext cx="8229600" cy="3810852"/>
          </a:xfrm>
          <a:prstGeom prst="rect">
            <a:avLst/>
          </a:prstGeom>
          <a:noFill/>
          <a:ln>
            <a:noFill/>
          </a:ln>
        </p:spPr>
        <p:txBody>
          <a:bodyPr anchorCtr="0" anchor="t" bIns="45700" lIns="91425" spcFirstLastPara="1" rIns="91425" wrap="square" tIns="45700">
            <a:normAutofit/>
          </a:bodyPr>
          <a:lstStyle/>
          <a:p>
            <a:pPr indent="-457200" lvl="0" marL="457200" rtl="0" algn="l">
              <a:spcBef>
                <a:spcPts val="0"/>
              </a:spcBef>
              <a:spcAft>
                <a:spcPts val="0"/>
              </a:spcAft>
              <a:buClr>
                <a:schemeClr val="dk1"/>
              </a:buClr>
              <a:buSzPts val="2400"/>
              <a:buAutoNum type="arabicPeriod"/>
            </a:pPr>
            <a:r>
              <a:rPr lang="en-US" sz="2400"/>
              <a:t>For Mac user please follow the instructions in </a:t>
            </a:r>
            <a:br>
              <a:rPr lang="en-US" sz="2400"/>
            </a:br>
            <a:r>
              <a:rPr lang="en-US" sz="2400" u="sng">
                <a:solidFill>
                  <a:schemeClr val="hlink"/>
                </a:solidFill>
                <a:hlinkClick r:id="rId4"/>
              </a:rPr>
              <a:t>https://docs.flutter.dev/get-started/install/macos</a:t>
            </a:r>
            <a:endParaRPr sz="2400"/>
          </a:p>
          <a:p>
            <a:pPr indent="-457200" lvl="0" marL="457200" rtl="0" algn="l">
              <a:spcBef>
                <a:spcPts val="480"/>
              </a:spcBef>
              <a:spcAft>
                <a:spcPts val="0"/>
              </a:spcAft>
              <a:buClr>
                <a:schemeClr val="dk1"/>
              </a:buClr>
              <a:buSzPts val="2400"/>
              <a:buAutoNum type="arabicPeriod"/>
            </a:pPr>
            <a:r>
              <a:rPr lang="en-US" sz="2400"/>
              <a:t>To add flutter command to environment variable, please follow the Stack Overflow solution here:</a:t>
            </a:r>
            <a:br>
              <a:rPr lang="en-US" sz="2400"/>
            </a:br>
            <a:r>
              <a:rPr lang="en-US" sz="2400" u="sng">
                <a:solidFill>
                  <a:schemeClr val="hlink"/>
                </a:solidFill>
                <a:hlinkClick r:id="rId5"/>
              </a:rPr>
              <a:t>https://stackoverflow.com/a/53901244</a:t>
            </a:r>
            <a:endParaRPr sz="2400"/>
          </a:p>
          <a:p>
            <a:pPr indent="-304800" lvl="0" marL="4572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None/>
            </a:pPr>
            <a:r>
              <a:t/>
            </a:r>
            <a:endParaRPr sz="24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9"/>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Installation (2) – flutter doctor</a:t>
            </a:r>
            <a:endParaRPr/>
          </a:p>
        </p:txBody>
      </p:sp>
      <p:cxnSp>
        <p:nvCxnSpPr>
          <p:cNvPr id="168" name="Google Shape;168;p9"/>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169" name="Google Shape;169;p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9"/>
          <p:cNvSpPr txBox="1"/>
          <p:nvPr>
            <p:ph idx="1" type="body"/>
          </p:nvPr>
        </p:nvSpPr>
        <p:spPr>
          <a:xfrm>
            <a:off x="457200" y="783771"/>
            <a:ext cx="8229600" cy="381085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None/>
            </a:pPr>
            <a:r>
              <a:rPr lang="en-US" sz="2000"/>
              <a:t>Example view after running flutter doctor:</a:t>
            </a:r>
            <a:endParaRPr/>
          </a:p>
          <a:p>
            <a:pPr indent="-342900" lvl="0" marL="342900" rtl="0" algn="l">
              <a:spcBef>
                <a:spcPts val="480"/>
              </a:spcBef>
              <a:spcAft>
                <a:spcPts val="0"/>
              </a:spcAft>
              <a:buClr>
                <a:schemeClr val="dk1"/>
              </a:buClr>
              <a:buSzPts val="2400"/>
              <a:buNone/>
            </a:pPr>
            <a:r>
              <a:t/>
            </a:r>
            <a:endParaRPr sz="2400">
              <a:solidFill>
                <a:srgbClr val="FF0000"/>
              </a:solidFill>
            </a:endParaRPr>
          </a:p>
        </p:txBody>
      </p:sp>
      <p:pic>
        <p:nvPicPr>
          <p:cNvPr id="171" name="Google Shape;171;p9"/>
          <p:cNvPicPr preferRelativeResize="0"/>
          <p:nvPr/>
        </p:nvPicPr>
        <p:blipFill rotWithShape="1">
          <a:blip r:embed="rId4">
            <a:alphaModFix/>
          </a:blip>
          <a:srcRect b="0" l="0" r="0" t="0"/>
          <a:stretch/>
        </p:blipFill>
        <p:spPr>
          <a:xfrm>
            <a:off x="95250" y="1257300"/>
            <a:ext cx="8953500" cy="2628900"/>
          </a:xfrm>
          <a:prstGeom prst="rect">
            <a:avLst/>
          </a:prstGeom>
          <a:noFill/>
          <a:ln>
            <a:noFill/>
          </a:ln>
        </p:spPr>
      </p:pic>
      <p:sp>
        <p:nvSpPr>
          <p:cNvPr id="172" name="Google Shape;172;p9"/>
          <p:cNvSpPr txBox="1"/>
          <p:nvPr/>
        </p:nvSpPr>
        <p:spPr>
          <a:xfrm>
            <a:off x="460375" y="3886200"/>
            <a:ext cx="7626721" cy="923330"/>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Need to run </a:t>
            </a:r>
            <a:r>
              <a:rPr lang="en-US" sz="1800">
                <a:solidFill>
                  <a:schemeClr val="dk1"/>
                </a:solidFill>
                <a:latin typeface="Consolas"/>
                <a:ea typeface="Consolas"/>
                <a:cs typeface="Consolas"/>
                <a:sym typeface="Consolas"/>
              </a:rPr>
              <a:t>flutter doctor --android-licenses</a:t>
            </a:r>
            <a:endParaRPr/>
          </a:p>
          <a:p>
            <a:pPr indent="-114300" lvl="0" marL="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Need to install flutter plugin and dart plugin in andstud . OR</a:t>
            </a:r>
            <a:endParaRPr/>
          </a:p>
          <a:p>
            <a:pPr indent="-114300" lvl="0" marL="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Install flutter extension in VS Code </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10"/>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Installation (2) – flutter doctor</a:t>
            </a:r>
            <a:endParaRPr/>
          </a:p>
        </p:txBody>
      </p:sp>
      <p:cxnSp>
        <p:nvCxnSpPr>
          <p:cNvPr id="178" name="Google Shape;178;p10"/>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179" name="Google Shape;179;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10"/>
          <p:cNvSpPr txBox="1"/>
          <p:nvPr>
            <p:ph idx="1" type="body"/>
          </p:nvPr>
        </p:nvSpPr>
        <p:spPr>
          <a:xfrm>
            <a:off x="457200" y="783771"/>
            <a:ext cx="8229600" cy="381085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None/>
            </a:pPr>
            <a:r>
              <a:rPr lang="en-US" sz="2000"/>
              <a:t>You can also install Android SDK Command-line tools through Android Studio</a:t>
            </a:r>
            <a:endParaRPr sz="2400">
              <a:solidFill>
                <a:srgbClr val="FF0000"/>
              </a:solidFill>
            </a:endParaRPr>
          </a:p>
        </p:txBody>
      </p:sp>
      <p:pic>
        <p:nvPicPr>
          <p:cNvPr id="181" name="Google Shape;181;p10"/>
          <p:cNvPicPr preferRelativeResize="0"/>
          <p:nvPr/>
        </p:nvPicPr>
        <p:blipFill rotWithShape="1">
          <a:blip r:embed="rId4">
            <a:alphaModFix/>
          </a:blip>
          <a:srcRect b="0" l="0" r="0" t="0"/>
          <a:stretch/>
        </p:blipFill>
        <p:spPr>
          <a:xfrm>
            <a:off x="457200" y="1574906"/>
            <a:ext cx="7772400" cy="30197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11"/>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Installation (3) – Plugin anstud</a:t>
            </a:r>
            <a:endParaRPr b="1" sz="3600">
              <a:solidFill>
                <a:srgbClr val="000090"/>
              </a:solidFill>
            </a:endParaRPr>
          </a:p>
        </p:txBody>
      </p:sp>
      <p:cxnSp>
        <p:nvCxnSpPr>
          <p:cNvPr id="187" name="Google Shape;187;p11"/>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188" name="Google Shape;188;p1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11"/>
          <p:cNvSpPr txBox="1"/>
          <p:nvPr>
            <p:ph idx="1" type="body"/>
          </p:nvPr>
        </p:nvSpPr>
        <p:spPr>
          <a:xfrm>
            <a:off x="457200" y="783771"/>
            <a:ext cx="8229600" cy="381085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000"/>
              <a:buNone/>
            </a:pPr>
            <a:r>
              <a:rPr lang="en-US" sz="2000"/>
              <a:t>Open Configure-plugin , Search ‘flutter’ and ‘dart’, install </a:t>
            </a:r>
            <a:endParaRPr/>
          </a:p>
          <a:p>
            <a:pPr indent="-342900" lvl="0" marL="342900" rtl="0" algn="l">
              <a:spcBef>
                <a:spcPts val="480"/>
              </a:spcBef>
              <a:spcAft>
                <a:spcPts val="0"/>
              </a:spcAft>
              <a:buClr>
                <a:schemeClr val="dk1"/>
              </a:buClr>
              <a:buSzPts val="2400"/>
              <a:buNone/>
            </a:pPr>
            <a:r>
              <a:t/>
            </a:r>
            <a:endParaRPr sz="2400">
              <a:solidFill>
                <a:srgbClr val="FF0000"/>
              </a:solidFill>
            </a:endParaRPr>
          </a:p>
        </p:txBody>
      </p:sp>
      <p:pic>
        <p:nvPicPr>
          <p:cNvPr id="190" name="Google Shape;190;p11"/>
          <p:cNvPicPr preferRelativeResize="0"/>
          <p:nvPr/>
        </p:nvPicPr>
        <p:blipFill rotWithShape="1">
          <a:blip r:embed="rId4">
            <a:alphaModFix/>
          </a:blip>
          <a:srcRect b="0" l="0" r="0" t="0"/>
          <a:stretch/>
        </p:blipFill>
        <p:spPr>
          <a:xfrm>
            <a:off x="457200" y="1292789"/>
            <a:ext cx="4184715" cy="3301834"/>
          </a:xfrm>
          <a:prstGeom prst="rect">
            <a:avLst/>
          </a:prstGeom>
          <a:noFill/>
          <a:ln>
            <a:noFill/>
          </a:ln>
        </p:spPr>
      </p:pic>
      <p:pic>
        <p:nvPicPr>
          <p:cNvPr id="191" name="Google Shape;191;p11"/>
          <p:cNvPicPr preferRelativeResize="0"/>
          <p:nvPr/>
        </p:nvPicPr>
        <p:blipFill rotWithShape="1">
          <a:blip r:embed="rId5">
            <a:alphaModFix/>
          </a:blip>
          <a:srcRect b="0" l="0" r="0" t="0"/>
          <a:stretch/>
        </p:blipFill>
        <p:spPr>
          <a:xfrm>
            <a:off x="3690381" y="1292789"/>
            <a:ext cx="4840926" cy="1351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12"/>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Installation (4) – vscode extension</a:t>
            </a:r>
            <a:endParaRPr/>
          </a:p>
        </p:txBody>
      </p:sp>
      <p:cxnSp>
        <p:nvCxnSpPr>
          <p:cNvPr id="197" name="Google Shape;197;p12"/>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198" name="Google Shape;198;p1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12"/>
          <p:cNvSpPr txBox="1"/>
          <p:nvPr>
            <p:ph idx="1" type="body"/>
          </p:nvPr>
        </p:nvSpPr>
        <p:spPr>
          <a:xfrm>
            <a:off x="457200" y="783771"/>
            <a:ext cx="8544296" cy="381085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None/>
            </a:pPr>
            <a:r>
              <a:rPr lang="en-US" sz="1800"/>
              <a:t>Search “flutter” and “Dart” in extension Or from </a:t>
            </a:r>
            <a:r>
              <a:rPr lang="en-US" sz="1800" u="sng">
                <a:solidFill>
                  <a:schemeClr val="hlink"/>
                </a:solidFill>
                <a:hlinkClick r:id="rId4"/>
              </a:rPr>
              <a:t>https://marketplace.visualstudio.com/items?itemName=Dart-Code.flutter</a:t>
            </a:r>
            <a:r>
              <a:rPr lang="en-US" sz="1800"/>
              <a:t> </a:t>
            </a:r>
            <a:endParaRPr/>
          </a:p>
        </p:txBody>
      </p:sp>
      <p:pic>
        <p:nvPicPr>
          <p:cNvPr id="200" name="Google Shape;200;p12"/>
          <p:cNvPicPr preferRelativeResize="0"/>
          <p:nvPr/>
        </p:nvPicPr>
        <p:blipFill rotWithShape="1">
          <a:blip r:embed="rId5">
            <a:alphaModFix/>
          </a:blip>
          <a:srcRect b="0" l="0" r="0" t="0"/>
          <a:stretch/>
        </p:blipFill>
        <p:spPr>
          <a:xfrm>
            <a:off x="457200" y="1476554"/>
            <a:ext cx="4455395" cy="1893663"/>
          </a:xfrm>
          <a:prstGeom prst="rect">
            <a:avLst/>
          </a:prstGeom>
          <a:noFill/>
          <a:ln>
            <a:noFill/>
          </a:ln>
        </p:spPr>
      </p:pic>
      <p:pic>
        <p:nvPicPr>
          <p:cNvPr id="201" name="Google Shape;201;p12"/>
          <p:cNvPicPr preferRelativeResize="0"/>
          <p:nvPr/>
        </p:nvPicPr>
        <p:blipFill rotWithShape="1">
          <a:blip r:embed="rId6">
            <a:alphaModFix/>
          </a:blip>
          <a:srcRect b="0" l="0" r="0" t="0"/>
          <a:stretch/>
        </p:blipFill>
        <p:spPr>
          <a:xfrm>
            <a:off x="2516777" y="2982993"/>
            <a:ext cx="5850197" cy="18168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13"/>
          <p:cNvSpPr txBox="1"/>
          <p:nvPr>
            <p:ph type="title"/>
          </p:nvPr>
        </p:nvSpPr>
        <p:spPr>
          <a:xfrm>
            <a:off x="3567544" y="2180036"/>
            <a:ext cx="5424055" cy="7525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DAE5F1"/>
              </a:buClr>
              <a:buSzPts val="5400"/>
              <a:buFont typeface="Arial"/>
              <a:buNone/>
            </a:pPr>
            <a:r>
              <a:rPr b="1" lang="en-US" sz="5400">
                <a:solidFill>
                  <a:srgbClr val="DAE5F1"/>
                </a:solidFill>
              </a:rPr>
              <a:t>HELLO WORLD</a:t>
            </a:r>
            <a:endParaRPr/>
          </a:p>
        </p:txBody>
      </p:sp>
      <p:sp>
        <p:nvSpPr>
          <p:cNvPr id="207" name="Google Shape;207;p13"/>
          <p:cNvSpPr txBox="1"/>
          <p:nvPr/>
        </p:nvSpPr>
        <p:spPr>
          <a:xfrm>
            <a:off x="1627907" y="2012758"/>
            <a:ext cx="1789545" cy="139110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538CD5"/>
              </a:buClr>
              <a:buSzPts val="8000"/>
              <a:buFont typeface="Arial"/>
              <a:buNone/>
            </a:pPr>
            <a:r>
              <a:rPr b="1" lang="en-US" sz="8000" cap="none">
                <a:solidFill>
                  <a:srgbClr val="538CD5"/>
                </a:solidFill>
                <a:latin typeface="Arial"/>
                <a:ea typeface="Arial"/>
                <a:cs typeface="Arial"/>
                <a:sym typeface="Arial"/>
              </a:rPr>
              <a:t>02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14"/>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First Flutter Project (anstud)</a:t>
            </a:r>
            <a:endParaRPr/>
          </a:p>
        </p:txBody>
      </p:sp>
      <p:cxnSp>
        <p:nvCxnSpPr>
          <p:cNvPr id="213" name="Google Shape;213;p14"/>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214" name="Google Shape;214;p1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5" name="Google Shape;215;p14"/>
          <p:cNvPicPr preferRelativeResize="0"/>
          <p:nvPr/>
        </p:nvPicPr>
        <p:blipFill rotWithShape="1">
          <a:blip r:embed="rId4">
            <a:alphaModFix/>
          </a:blip>
          <a:srcRect b="0" l="0" r="0" t="0"/>
          <a:stretch/>
        </p:blipFill>
        <p:spPr>
          <a:xfrm>
            <a:off x="59474" y="578531"/>
            <a:ext cx="4824232" cy="1542575"/>
          </a:xfrm>
          <a:prstGeom prst="rect">
            <a:avLst/>
          </a:prstGeom>
          <a:noFill/>
          <a:ln>
            <a:noFill/>
          </a:ln>
        </p:spPr>
      </p:pic>
      <p:pic>
        <p:nvPicPr>
          <p:cNvPr id="216" name="Google Shape;216;p14"/>
          <p:cNvPicPr preferRelativeResize="0"/>
          <p:nvPr/>
        </p:nvPicPr>
        <p:blipFill rotWithShape="1">
          <a:blip r:embed="rId5">
            <a:alphaModFix/>
          </a:blip>
          <a:srcRect b="0" l="0" r="0" t="0"/>
          <a:stretch/>
        </p:blipFill>
        <p:spPr>
          <a:xfrm>
            <a:off x="3981780" y="1156260"/>
            <a:ext cx="4217556" cy="3897741"/>
          </a:xfrm>
          <a:prstGeom prst="rect">
            <a:avLst/>
          </a:prstGeom>
          <a:noFill/>
          <a:ln>
            <a:noFill/>
          </a:ln>
        </p:spPr>
      </p:pic>
      <p:sp>
        <p:nvSpPr>
          <p:cNvPr id="217" name="Google Shape;217;p14"/>
          <p:cNvSpPr txBox="1"/>
          <p:nvPr/>
        </p:nvSpPr>
        <p:spPr>
          <a:xfrm>
            <a:off x="245327" y="2877015"/>
            <a:ext cx="343457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Project name only allows lowercase and underscore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15"/>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Run Flutter Project (anstud)</a:t>
            </a:r>
            <a:endParaRPr/>
          </a:p>
        </p:txBody>
      </p:sp>
      <p:cxnSp>
        <p:nvCxnSpPr>
          <p:cNvPr id="223" name="Google Shape;223;p15"/>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224" name="Google Shape;224;p1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Main IntelliJ toolbar" id="225" name="Google Shape;225;p15"/>
          <p:cNvPicPr preferRelativeResize="0"/>
          <p:nvPr>
            <p:ph idx="1" type="body"/>
          </p:nvPr>
        </p:nvPicPr>
        <p:blipFill rotWithShape="1">
          <a:blip r:embed="rId4">
            <a:alphaModFix/>
          </a:blip>
          <a:srcRect b="0" l="0" r="0" t="0"/>
          <a:stretch/>
        </p:blipFill>
        <p:spPr>
          <a:xfrm>
            <a:off x="460375" y="802429"/>
            <a:ext cx="8210550" cy="180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16"/>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Run Flutter Project (XCode)</a:t>
            </a:r>
            <a:endParaRPr/>
          </a:p>
        </p:txBody>
      </p:sp>
      <p:cxnSp>
        <p:nvCxnSpPr>
          <p:cNvPr id="231" name="Google Shape;231;p16"/>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232" name="Google Shape;232;p1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1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descr="Flutter create app simulate in xcode" id="234" name="Google Shape;234;p16"/>
          <p:cNvPicPr preferRelativeResize="0"/>
          <p:nvPr/>
        </p:nvPicPr>
        <p:blipFill rotWithShape="1">
          <a:blip r:embed="rId4">
            <a:alphaModFix/>
          </a:blip>
          <a:srcRect b="0" l="0" r="0" t="0"/>
          <a:stretch/>
        </p:blipFill>
        <p:spPr>
          <a:xfrm>
            <a:off x="457200" y="721406"/>
            <a:ext cx="8111905" cy="4186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17"/>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First Flutter Project (VS Code)</a:t>
            </a:r>
            <a:endParaRPr/>
          </a:p>
        </p:txBody>
      </p:sp>
      <p:cxnSp>
        <p:nvCxnSpPr>
          <p:cNvPr id="240" name="Google Shape;240;p17"/>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241" name="Google Shape;241;p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17"/>
          <p:cNvSpPr txBox="1"/>
          <p:nvPr>
            <p:ph idx="1" type="body"/>
          </p:nvPr>
        </p:nvSpPr>
        <p:spPr>
          <a:xfrm>
            <a:off x="457200" y="855023"/>
            <a:ext cx="8442960" cy="3739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t>Open vs code, press Ctrl + Shift + P to open Command palette</a:t>
            </a:r>
            <a:endParaRPr/>
          </a:p>
          <a:p>
            <a:pPr indent="-342900" lvl="0" marL="342900" rtl="0" algn="l">
              <a:spcBef>
                <a:spcPts val="480"/>
              </a:spcBef>
              <a:spcAft>
                <a:spcPts val="0"/>
              </a:spcAft>
              <a:buClr>
                <a:schemeClr val="dk1"/>
              </a:buClr>
              <a:buSzPts val="2400"/>
              <a:buChar char="•"/>
            </a:pPr>
            <a:r>
              <a:rPr lang="en-US" sz="2400"/>
              <a:t>find Flutter: new project</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Input project name</a:t>
            </a:r>
            <a:endParaRPr/>
          </a:p>
          <a:p>
            <a:pPr indent="-190500" lvl="0" marL="342900" rtl="0" algn="l">
              <a:spcBef>
                <a:spcPts val="480"/>
              </a:spcBef>
              <a:spcAft>
                <a:spcPts val="0"/>
              </a:spcAft>
              <a:buClr>
                <a:schemeClr val="dk1"/>
              </a:buClr>
              <a:buSzPts val="2400"/>
              <a:buNone/>
            </a:pPr>
            <a:r>
              <a:t/>
            </a:r>
            <a:endParaRPr sz="2400"/>
          </a:p>
          <a:p>
            <a:pPr indent="-342900" lvl="0" marL="342900" rtl="0" algn="l">
              <a:spcBef>
                <a:spcPts val="480"/>
              </a:spcBef>
              <a:spcAft>
                <a:spcPts val="0"/>
              </a:spcAft>
              <a:buClr>
                <a:schemeClr val="dk1"/>
              </a:buClr>
              <a:buSzPts val="2400"/>
              <a:buChar char="•"/>
            </a:pPr>
            <a:r>
              <a:rPr lang="en-US" sz="2400"/>
              <a:t>Choose project location</a:t>
            </a:r>
            <a:endParaRPr/>
          </a:p>
          <a:p>
            <a:pPr indent="-190500" lvl="0" marL="342900" rtl="0" algn="l">
              <a:spcBef>
                <a:spcPts val="480"/>
              </a:spcBef>
              <a:spcAft>
                <a:spcPts val="0"/>
              </a:spcAft>
              <a:buClr>
                <a:schemeClr val="dk1"/>
              </a:buClr>
              <a:buSzPts val="2400"/>
              <a:buNone/>
            </a:pPr>
            <a:r>
              <a:t/>
            </a:r>
            <a:endParaRPr sz="2400"/>
          </a:p>
        </p:txBody>
      </p:sp>
      <p:pic>
        <p:nvPicPr>
          <p:cNvPr id="243" name="Google Shape;243;p17"/>
          <p:cNvPicPr preferRelativeResize="0"/>
          <p:nvPr/>
        </p:nvPicPr>
        <p:blipFill rotWithShape="1">
          <a:blip r:embed="rId4">
            <a:alphaModFix/>
          </a:blip>
          <a:srcRect b="0" l="0" r="0" t="0"/>
          <a:stretch/>
        </p:blipFill>
        <p:spPr>
          <a:xfrm>
            <a:off x="4123336" y="1305730"/>
            <a:ext cx="5020664" cy="1345538"/>
          </a:xfrm>
          <a:prstGeom prst="rect">
            <a:avLst/>
          </a:prstGeom>
          <a:noFill/>
          <a:ln>
            <a:noFill/>
          </a:ln>
        </p:spPr>
      </p:pic>
      <p:pic>
        <p:nvPicPr>
          <p:cNvPr id="244" name="Google Shape;244;p17"/>
          <p:cNvPicPr preferRelativeResize="0"/>
          <p:nvPr/>
        </p:nvPicPr>
        <p:blipFill rotWithShape="1">
          <a:blip r:embed="rId5">
            <a:alphaModFix/>
          </a:blip>
          <a:srcRect b="0" l="0" r="0" t="0"/>
          <a:stretch/>
        </p:blipFill>
        <p:spPr>
          <a:xfrm>
            <a:off x="4194586" y="2722488"/>
            <a:ext cx="4787947" cy="6867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pic>
        <p:nvPicPr>
          <p:cNvPr id="95" name="Google Shape;95;p2"/>
          <p:cNvPicPr preferRelativeResize="0"/>
          <p:nvPr/>
        </p:nvPicPr>
        <p:blipFill rotWithShape="1">
          <a:blip r:embed="rId4">
            <a:alphaModFix/>
          </a:blip>
          <a:srcRect b="0" l="0" r="0" t="0"/>
          <a:stretch/>
        </p:blipFill>
        <p:spPr>
          <a:xfrm>
            <a:off x="903514" y="670852"/>
            <a:ext cx="7336971" cy="4127046"/>
          </a:xfrm>
          <a:prstGeom prst="rect">
            <a:avLst/>
          </a:prstGeom>
          <a:noFill/>
          <a:ln>
            <a:noFill/>
          </a:ln>
        </p:spPr>
      </p:pic>
      <p:sp>
        <p:nvSpPr>
          <p:cNvPr id="96" name="Google Shape;96;p2"/>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Why Flutter</a:t>
            </a:r>
            <a:endParaRPr/>
          </a:p>
        </p:txBody>
      </p:sp>
      <p:cxnSp>
        <p:nvCxnSpPr>
          <p:cNvPr id="97" name="Google Shape;97;p2"/>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98" name="Google Shape;98;p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18"/>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Run Flutter Project (VS Code)</a:t>
            </a:r>
            <a:endParaRPr/>
          </a:p>
        </p:txBody>
      </p:sp>
      <p:cxnSp>
        <p:nvCxnSpPr>
          <p:cNvPr id="250" name="Google Shape;250;p18"/>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251" name="Google Shape;251;p1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18"/>
          <p:cNvSpPr txBox="1"/>
          <p:nvPr/>
        </p:nvSpPr>
        <p:spPr>
          <a:xfrm>
            <a:off x="457200" y="855023"/>
            <a:ext cx="8229600" cy="37396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Open emulator or</a:t>
            </a:r>
            <a:endParaRPr/>
          </a:p>
          <a:p>
            <a:pPr indent="0" lvl="0" marL="0" marR="0" rtl="0" algn="l">
              <a:lnSpc>
                <a:spcPct val="100000"/>
              </a:lnSpc>
              <a:spcBef>
                <a:spcPts val="480"/>
              </a:spcBef>
              <a:spcAft>
                <a:spcPts val="0"/>
              </a:spcAft>
              <a:buNone/>
            </a:pPr>
            <a:r>
              <a:rPr lang="en-US" sz="2400">
                <a:solidFill>
                  <a:schemeClr val="dk1"/>
                </a:solidFill>
                <a:latin typeface="Arial"/>
                <a:ea typeface="Arial"/>
                <a:cs typeface="Arial"/>
                <a:sym typeface="Arial"/>
              </a:rPr>
              <a:t>	</a:t>
            </a:r>
            <a:r>
              <a:rPr b="0" i="0" lang="en-US" sz="2400" u="none" cap="none" strike="noStrike">
                <a:solidFill>
                  <a:schemeClr val="dk1"/>
                </a:solidFill>
                <a:latin typeface="Arial"/>
                <a:ea typeface="Arial"/>
                <a:cs typeface="Arial"/>
                <a:sym typeface="Arial"/>
              </a:rPr>
              <a:t>connect your</a:t>
            </a:r>
            <a:r>
              <a:rPr b="0" i="0" lang="en-US" sz="2400" u="none" cap="none" strike="noStrike">
                <a:solidFill>
                  <a:schemeClr val="dk1"/>
                </a:solidFill>
                <a:latin typeface="Arial"/>
                <a:ea typeface="Arial"/>
                <a:cs typeface="Arial"/>
                <a:sym typeface="Arial"/>
              </a:rPr>
              <a:t> device to your computer </a:t>
            </a:r>
            <a:endParaRPr/>
          </a:p>
          <a:p>
            <a:pPr indent="0" lvl="0" marL="0" marR="0" rtl="0" algn="l">
              <a:lnSpc>
                <a:spcPct val="100000"/>
              </a:lnSpc>
              <a:spcBef>
                <a:spcPts val="480"/>
              </a:spcBef>
              <a:spcAft>
                <a:spcPts val="0"/>
              </a:spcAft>
              <a:buNone/>
            </a:pPr>
            <a:r>
              <a:rPr lang="en-US" sz="2400">
                <a:solidFill>
                  <a:schemeClr val="dk1"/>
                </a:solidFill>
                <a:latin typeface="Arial"/>
                <a:ea typeface="Arial"/>
                <a:cs typeface="Arial"/>
                <a:sym typeface="Arial"/>
              </a:rPr>
              <a:t>      via US</a:t>
            </a:r>
            <a:r>
              <a:rPr b="0" i="0" lang="en-US" sz="2400" u="none" cap="none" strike="noStrike">
                <a:solidFill>
                  <a:schemeClr val="dk1"/>
                </a:solidFill>
                <a:latin typeface="Arial"/>
                <a:ea typeface="Arial"/>
                <a:cs typeface="Arial"/>
                <a:sym typeface="Arial"/>
              </a:rPr>
              <a:t>B</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Open vscode terminal, run </a:t>
            </a:r>
            <a:r>
              <a:rPr b="0" i="0" lang="en-US" sz="2400" u="none" cap="none" strike="noStrike">
                <a:solidFill>
                  <a:schemeClr val="dk1"/>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flutter run</a:t>
            </a:r>
            <a:endParaRPr b="0" i="0" sz="2400" u="none" cap="none" strike="noStrike">
              <a:solidFill>
                <a:srgbClr val="FF0000"/>
              </a:solidFill>
              <a:latin typeface="Arial"/>
              <a:ea typeface="Arial"/>
              <a:cs typeface="Arial"/>
              <a:sym typeface="Arial"/>
            </a:endParaRPr>
          </a:p>
          <a:p>
            <a:pPr indent="-342900" lvl="0" marL="342900" marR="0" rtl="0" algn="l">
              <a:lnSpc>
                <a:spcPct val="100000"/>
              </a:lnSpc>
              <a:spcBef>
                <a:spcPts val="480"/>
              </a:spcBef>
              <a:spcAft>
                <a:spcPts val="0"/>
              </a:spcAft>
              <a:buNone/>
            </a:pPr>
            <a:r>
              <a:t/>
            </a:r>
            <a:endParaRPr b="0" i="0" sz="2400" u="none" cap="none" strike="noStrike">
              <a:solidFill>
                <a:schemeClr val="dk1"/>
              </a:solidFill>
              <a:latin typeface="Arial"/>
              <a:ea typeface="Arial"/>
              <a:cs typeface="Arial"/>
              <a:sym typeface="Arial"/>
            </a:endParaRPr>
          </a:p>
        </p:txBody>
      </p:sp>
      <p:pic>
        <p:nvPicPr>
          <p:cNvPr id="253" name="Google Shape;253;p18"/>
          <p:cNvPicPr preferRelativeResize="0"/>
          <p:nvPr/>
        </p:nvPicPr>
        <p:blipFill rotWithShape="1">
          <a:blip r:embed="rId4">
            <a:alphaModFix/>
          </a:blip>
          <a:srcRect b="0" l="0" r="0" t="0"/>
          <a:stretch/>
        </p:blipFill>
        <p:spPr>
          <a:xfrm>
            <a:off x="460376" y="2702836"/>
            <a:ext cx="3197224" cy="2112051"/>
          </a:xfrm>
          <a:prstGeom prst="rect">
            <a:avLst/>
          </a:prstGeom>
          <a:noFill/>
          <a:ln>
            <a:noFill/>
          </a:ln>
        </p:spPr>
      </p:pic>
      <p:sp>
        <p:nvSpPr>
          <p:cNvPr descr="blob:https://web.whatsapp.com/4be9237d-cfc1-462e-ba51-978e9348df04" id="254" name="Google Shape;254;p1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WhatsApp Image 2020-12-06 at 22.25.04.jpeg" id="255" name="Google Shape;255;p18"/>
          <p:cNvPicPr preferRelativeResize="0"/>
          <p:nvPr/>
        </p:nvPicPr>
        <p:blipFill rotWithShape="1">
          <a:blip r:embed="rId5">
            <a:alphaModFix/>
          </a:blip>
          <a:srcRect b="0" l="0" r="0" t="0"/>
          <a:stretch/>
        </p:blipFill>
        <p:spPr>
          <a:xfrm>
            <a:off x="6256357" y="798796"/>
            <a:ext cx="2161228" cy="40160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19"/>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Run Flutter Project (VS Code)</a:t>
            </a:r>
            <a:endParaRPr/>
          </a:p>
        </p:txBody>
      </p:sp>
      <p:cxnSp>
        <p:nvCxnSpPr>
          <p:cNvPr id="261" name="Google Shape;261;p19"/>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262" name="Google Shape;262;p1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19"/>
          <p:cNvSpPr txBox="1"/>
          <p:nvPr/>
        </p:nvSpPr>
        <p:spPr>
          <a:xfrm>
            <a:off x="457200" y="855023"/>
            <a:ext cx="5616498" cy="37396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Or, if available from the latest plugin, simply press F5 to run the project or click Run and Debug button </a:t>
            </a:r>
            <a:endParaRPr/>
          </a:p>
        </p:txBody>
      </p:sp>
      <p:sp>
        <p:nvSpPr>
          <p:cNvPr descr="blob:https://web.whatsapp.com/4be9237d-cfc1-462e-ba51-978e9348df04" id="264" name="Google Shape;264;p1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WhatsApp Image 2020-12-06 at 22.25.04.jpeg" id="265" name="Google Shape;265;p19"/>
          <p:cNvPicPr preferRelativeResize="0"/>
          <p:nvPr/>
        </p:nvPicPr>
        <p:blipFill rotWithShape="1">
          <a:blip r:embed="rId4">
            <a:alphaModFix/>
          </a:blip>
          <a:srcRect b="0" l="0" r="0" t="0"/>
          <a:stretch/>
        </p:blipFill>
        <p:spPr>
          <a:xfrm>
            <a:off x="6256357" y="798796"/>
            <a:ext cx="2161228" cy="4016092"/>
          </a:xfrm>
          <a:prstGeom prst="rect">
            <a:avLst/>
          </a:prstGeom>
          <a:noFill/>
          <a:ln>
            <a:noFill/>
          </a:ln>
        </p:spPr>
      </p:pic>
      <p:pic>
        <p:nvPicPr>
          <p:cNvPr id="266" name="Google Shape;266;p19"/>
          <p:cNvPicPr preferRelativeResize="0"/>
          <p:nvPr/>
        </p:nvPicPr>
        <p:blipFill rotWithShape="1">
          <a:blip r:embed="rId5">
            <a:alphaModFix/>
          </a:blip>
          <a:srcRect b="0" l="0" r="0" t="0"/>
          <a:stretch/>
        </p:blipFill>
        <p:spPr>
          <a:xfrm>
            <a:off x="1803478" y="2571750"/>
            <a:ext cx="3467332" cy="18926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20"/>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Switch Device (VS code)</a:t>
            </a:r>
            <a:endParaRPr/>
          </a:p>
        </p:txBody>
      </p:sp>
      <p:cxnSp>
        <p:nvCxnSpPr>
          <p:cNvPr id="272" name="Google Shape;272;p20"/>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273" name="Google Shape;273;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 name="Google Shape;274;p20"/>
          <p:cNvSpPr txBox="1"/>
          <p:nvPr/>
        </p:nvSpPr>
        <p:spPr>
          <a:xfrm>
            <a:off x="457200" y="855023"/>
            <a:ext cx="4322956" cy="3739600"/>
          </a:xfrm>
          <a:prstGeom prst="rect">
            <a:avLst/>
          </a:prstGeom>
          <a:noFill/>
          <a:ln>
            <a:noFill/>
          </a:ln>
        </p:spPr>
        <p:txBody>
          <a:bodyPr anchorCtr="0" anchor="t" bIns="45700" lIns="91425" spcFirstLastPara="1" rIns="91425" wrap="square" tIns="45700">
            <a:normAutofit fontScale="92500"/>
          </a:bodyPr>
          <a:lstStyle/>
          <a:p>
            <a:pPr indent="-342900" lvl="0" marL="342900" marR="0" rtl="0" algn="l">
              <a:lnSpc>
                <a:spcPct val="100000"/>
              </a:lnSpc>
              <a:spcBef>
                <a:spcPts val="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If you want to switch device to test the project, open the Command Palette (Ctrl + Shift + P) and search for Flutter: Select Device</a:t>
            </a:r>
            <a:endParaRPr/>
          </a:p>
          <a:p>
            <a:pPr indent="-342900" lvl="1" marL="800100" marR="0" rtl="0" algn="l">
              <a:spcBef>
                <a:spcPts val="444"/>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Or click the current device name at bottom right corner of VS Code</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44"/>
              </a:spcBef>
              <a:spcAft>
                <a:spcPts val="0"/>
              </a:spcAft>
              <a:buClr>
                <a:schemeClr val="dk1"/>
              </a:buClr>
              <a:buSzPct val="100000"/>
              <a:buFont typeface="Arial"/>
              <a:buChar char="•"/>
            </a:pPr>
            <a:r>
              <a:rPr lang="en-US" sz="2400">
                <a:solidFill>
                  <a:schemeClr val="dk1"/>
                </a:solidFill>
                <a:latin typeface="Arial"/>
                <a:ea typeface="Arial"/>
                <a:cs typeface="Arial"/>
                <a:sym typeface="Arial"/>
              </a:rPr>
              <a:t>Select from list of available devices, then run your project</a:t>
            </a:r>
            <a:endParaRPr b="0" i="0" sz="2400" u="none" cap="none" strike="noStrike">
              <a:solidFill>
                <a:schemeClr val="dk1"/>
              </a:solidFill>
              <a:latin typeface="Arial"/>
              <a:ea typeface="Arial"/>
              <a:cs typeface="Arial"/>
              <a:sym typeface="Arial"/>
            </a:endParaRPr>
          </a:p>
        </p:txBody>
      </p:sp>
      <p:sp>
        <p:nvSpPr>
          <p:cNvPr descr="blob:https://web.whatsapp.com/4be9237d-cfc1-462e-ba51-978e9348df04" id="275" name="Google Shape;275;p2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76" name="Google Shape;276;p20"/>
          <p:cNvPicPr preferRelativeResize="0"/>
          <p:nvPr/>
        </p:nvPicPr>
        <p:blipFill rotWithShape="1">
          <a:blip r:embed="rId4">
            <a:alphaModFix/>
          </a:blip>
          <a:srcRect b="0" l="0" r="0" t="0"/>
          <a:stretch/>
        </p:blipFill>
        <p:spPr>
          <a:xfrm>
            <a:off x="5106678" y="855023"/>
            <a:ext cx="3814298" cy="1871781"/>
          </a:xfrm>
          <a:prstGeom prst="rect">
            <a:avLst/>
          </a:prstGeom>
          <a:noFill/>
          <a:ln>
            <a:noFill/>
          </a:ln>
        </p:spPr>
      </p:pic>
      <p:pic>
        <p:nvPicPr>
          <p:cNvPr id="277" name="Google Shape;277;p20"/>
          <p:cNvPicPr preferRelativeResize="0"/>
          <p:nvPr/>
        </p:nvPicPr>
        <p:blipFill rotWithShape="1">
          <a:blip r:embed="rId5">
            <a:alphaModFix/>
          </a:blip>
          <a:srcRect b="0" l="0" r="0" t="0"/>
          <a:stretch/>
        </p:blipFill>
        <p:spPr>
          <a:xfrm>
            <a:off x="4887501" y="2908157"/>
            <a:ext cx="4033475" cy="12756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21"/>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Run Flutter with bluestack (vs code)</a:t>
            </a:r>
            <a:endParaRPr/>
          </a:p>
        </p:txBody>
      </p:sp>
      <p:cxnSp>
        <p:nvCxnSpPr>
          <p:cNvPr id="283" name="Google Shape;283;p21"/>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284" name="Google Shape;284;p2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 name="Google Shape;285;p21"/>
          <p:cNvSpPr txBox="1"/>
          <p:nvPr/>
        </p:nvSpPr>
        <p:spPr>
          <a:xfrm>
            <a:off x="155575" y="855023"/>
            <a:ext cx="8799739" cy="37396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Run bluestack.</a:t>
            </a:r>
            <a:endParaRPr/>
          </a:p>
          <a:p>
            <a:pPr indent="-342900" lvl="0" marL="342900" marR="0" rtl="0" algn="l">
              <a:lnSpc>
                <a:spcPct val="100000"/>
              </a:lnSpc>
              <a:spcBef>
                <a:spcPts val="480"/>
              </a:spcBef>
              <a:spcAft>
                <a:spcPts val="0"/>
              </a:spcAft>
              <a:buClr>
                <a:schemeClr val="dk1"/>
              </a:buClr>
              <a:buSzPts val="2400"/>
              <a:buFont typeface="Arial"/>
              <a:buChar char="•"/>
            </a:pPr>
            <a:r>
              <a:rPr lang="en-US" sz="2400">
                <a:solidFill>
                  <a:schemeClr val="dk1"/>
                </a:solidFill>
                <a:latin typeface="Arial"/>
                <a:ea typeface="Arial"/>
                <a:cs typeface="Arial"/>
                <a:sym typeface="Arial"/>
              </a:rPr>
              <a:t>Open setting – preference section adb</a:t>
            </a:r>
            <a:endParaRPr sz="2400">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None/>
            </a:pPr>
            <a:r>
              <a:t/>
            </a:r>
            <a:endParaRPr sz="2400">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None/>
            </a:pPr>
            <a:r>
              <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Open cmd run : adb connect localhost:[</a:t>
            </a:r>
            <a:r>
              <a:rPr lang="en-US" sz="2400">
                <a:solidFill>
                  <a:schemeClr val="dk1"/>
                </a:solidFill>
                <a:latin typeface="Arial"/>
                <a:ea typeface="Arial"/>
                <a:cs typeface="Arial"/>
                <a:sym typeface="Arial"/>
              </a:rPr>
              <a:t>listed port</a:t>
            </a:r>
            <a:r>
              <a:rPr b="0" i="0" lang="en-US" sz="2400" u="none" cap="none" strike="noStrike">
                <a:solidFill>
                  <a:schemeClr val="dk1"/>
                </a:solidFill>
                <a:latin typeface="Arial"/>
                <a:ea typeface="Arial"/>
                <a:cs typeface="Arial"/>
                <a:sym typeface="Arial"/>
              </a:rPr>
              <a:t>]</a:t>
            </a:r>
            <a:endParaRPr/>
          </a:p>
          <a:p>
            <a:pPr indent="-342900" lvl="0" marL="342900" marR="0" rtl="0" algn="l">
              <a:lnSpc>
                <a:spcPct val="100000"/>
              </a:lnSpc>
              <a:spcBef>
                <a:spcPts val="48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Open vscode terminal, run </a:t>
            </a:r>
            <a:r>
              <a:rPr b="0" i="0" lang="en-US" sz="2400" u="none" cap="none" strike="noStrike">
                <a:solidFill>
                  <a:schemeClr val="dk1"/>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flutter run</a:t>
            </a:r>
            <a:endParaRPr b="0" i="0" sz="2400" u="none" cap="none" strike="noStrike">
              <a:solidFill>
                <a:srgbClr val="FF0000"/>
              </a:solidFill>
              <a:latin typeface="Arial"/>
              <a:ea typeface="Arial"/>
              <a:cs typeface="Arial"/>
              <a:sym typeface="Arial"/>
            </a:endParaRPr>
          </a:p>
          <a:p>
            <a:pPr indent="-342900" lvl="0" marL="342900" marR="0" rtl="0" algn="l">
              <a:lnSpc>
                <a:spcPct val="100000"/>
              </a:lnSpc>
              <a:spcBef>
                <a:spcPts val="480"/>
              </a:spcBef>
              <a:spcAft>
                <a:spcPts val="0"/>
              </a:spcAft>
              <a:buNone/>
            </a:pPr>
            <a:r>
              <a:t/>
            </a:r>
            <a:endParaRPr b="0" i="0" sz="2400" u="none" cap="none" strike="noStrike">
              <a:solidFill>
                <a:schemeClr val="dk1"/>
              </a:solidFill>
              <a:latin typeface="Arial"/>
              <a:ea typeface="Arial"/>
              <a:cs typeface="Arial"/>
              <a:sym typeface="Arial"/>
            </a:endParaRPr>
          </a:p>
        </p:txBody>
      </p:sp>
      <p:sp>
        <p:nvSpPr>
          <p:cNvPr descr="blob:https://web.whatsapp.com/4be9237d-cfc1-462e-ba51-978e9348df04" id="286" name="Google Shape;286;p2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87" name="Google Shape;287;p21"/>
          <p:cNvPicPr preferRelativeResize="0"/>
          <p:nvPr/>
        </p:nvPicPr>
        <p:blipFill rotWithShape="1">
          <a:blip r:embed="rId4">
            <a:alphaModFix/>
          </a:blip>
          <a:srcRect b="0" l="0" r="0" t="0"/>
          <a:stretch/>
        </p:blipFill>
        <p:spPr>
          <a:xfrm>
            <a:off x="6773798" y="855023"/>
            <a:ext cx="1530774" cy="2468748"/>
          </a:xfrm>
          <a:prstGeom prst="rect">
            <a:avLst/>
          </a:prstGeom>
          <a:noFill/>
          <a:ln>
            <a:noFill/>
          </a:ln>
        </p:spPr>
      </p:pic>
      <p:pic>
        <p:nvPicPr>
          <p:cNvPr id="288" name="Google Shape;288;p21"/>
          <p:cNvPicPr preferRelativeResize="0"/>
          <p:nvPr/>
        </p:nvPicPr>
        <p:blipFill rotWithShape="1">
          <a:blip r:embed="rId5">
            <a:alphaModFix/>
          </a:blip>
          <a:srcRect b="0" l="0" r="0" t="0"/>
          <a:stretch/>
        </p:blipFill>
        <p:spPr>
          <a:xfrm>
            <a:off x="883107" y="1828806"/>
            <a:ext cx="5468330" cy="1267052"/>
          </a:xfrm>
          <a:prstGeom prst="rect">
            <a:avLst/>
          </a:prstGeom>
          <a:noFill/>
          <a:ln>
            <a:noFill/>
          </a:ln>
        </p:spPr>
      </p:pic>
      <p:sp>
        <p:nvSpPr>
          <p:cNvPr id="289" name="Google Shape;289;p21"/>
          <p:cNvSpPr/>
          <p:nvPr/>
        </p:nvSpPr>
        <p:spPr>
          <a:xfrm rot="1175206">
            <a:off x="3419429" y="2906430"/>
            <a:ext cx="2643207" cy="207768"/>
          </a:xfrm>
          <a:prstGeom prst="rightArrow">
            <a:avLst>
              <a:gd fmla="val 50000" name="adj1"/>
              <a:gd fmla="val 5000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859b9034b1_35_0"/>
          <p:cNvSpPr txBox="1"/>
          <p:nvPr>
            <p:ph type="title"/>
          </p:nvPr>
        </p:nvSpPr>
        <p:spPr>
          <a:xfrm>
            <a:off x="457200" y="205979"/>
            <a:ext cx="8229600" cy="857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t/>
            </a:r>
            <a:endParaRPr/>
          </a:p>
        </p:txBody>
      </p:sp>
      <p:sp>
        <p:nvSpPr>
          <p:cNvPr id="296" name="Google Shape;296;g3859b9034b1_35_0"/>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a:p>
        </p:txBody>
      </p:sp>
      <p:pic>
        <p:nvPicPr>
          <p:cNvPr id="297" name="Google Shape;297;g3859b9034b1_35_0"/>
          <p:cNvPicPr preferRelativeResize="0"/>
          <p:nvPr/>
        </p:nvPicPr>
        <p:blipFill>
          <a:blip r:embed="rId3">
            <a:alphaModFix/>
          </a:blip>
          <a:stretch>
            <a:fillRect/>
          </a:stretch>
        </p:blipFill>
        <p:spPr>
          <a:xfrm>
            <a:off x="457200" y="0"/>
            <a:ext cx="8229601" cy="5143501"/>
          </a:xfrm>
          <a:prstGeom prst="rect">
            <a:avLst/>
          </a:prstGeom>
          <a:noFill/>
          <a:ln>
            <a:noFill/>
          </a:ln>
        </p:spPr>
      </p:pic>
      <p:sp>
        <p:nvSpPr>
          <p:cNvPr id="298" name="Google Shape;298;g3859b9034b1_35_0"/>
          <p:cNvSpPr/>
          <p:nvPr/>
        </p:nvSpPr>
        <p:spPr>
          <a:xfrm>
            <a:off x="1140900" y="351775"/>
            <a:ext cx="760500" cy="275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iOS</a:t>
            </a:r>
            <a:endParaRPr>
              <a:solidFill>
                <a:schemeClr val="lt1"/>
              </a:solidFill>
            </a:endParaRPr>
          </a:p>
        </p:txBody>
      </p:sp>
      <p:sp>
        <p:nvSpPr>
          <p:cNvPr id="299" name="Google Shape;299;g3859b9034b1_35_0"/>
          <p:cNvSpPr/>
          <p:nvPr/>
        </p:nvSpPr>
        <p:spPr>
          <a:xfrm>
            <a:off x="3185275" y="351775"/>
            <a:ext cx="960000" cy="275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Android</a:t>
            </a:r>
            <a:endParaRPr>
              <a:solidFill>
                <a:schemeClr val="lt1"/>
              </a:solidFill>
            </a:endParaRPr>
          </a:p>
        </p:txBody>
      </p:sp>
      <p:sp>
        <p:nvSpPr>
          <p:cNvPr id="300" name="Google Shape;300;g3859b9034b1_35_0"/>
          <p:cNvSpPr/>
          <p:nvPr/>
        </p:nvSpPr>
        <p:spPr>
          <a:xfrm>
            <a:off x="6960000" y="1264775"/>
            <a:ext cx="1482600" cy="275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Chrome (Web)</a:t>
            </a:r>
            <a:endParaRPr>
              <a:solidFill>
                <a:schemeClr val="lt1"/>
              </a:solidFill>
            </a:endParaRPr>
          </a:p>
        </p:txBody>
      </p:sp>
      <p:sp>
        <p:nvSpPr>
          <p:cNvPr id="301" name="Google Shape;301;g3859b9034b1_35_0"/>
          <p:cNvSpPr/>
          <p:nvPr/>
        </p:nvSpPr>
        <p:spPr>
          <a:xfrm>
            <a:off x="6370825" y="3252075"/>
            <a:ext cx="1805400" cy="275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MacOs (Ddesktop)</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22"/>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The hot reload</a:t>
            </a:r>
            <a:endParaRPr/>
          </a:p>
        </p:txBody>
      </p:sp>
      <p:cxnSp>
        <p:nvCxnSpPr>
          <p:cNvPr id="307" name="Google Shape;307;p22"/>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308" name="Google Shape;308;p2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p22"/>
          <p:cNvSpPr txBox="1"/>
          <p:nvPr/>
        </p:nvSpPr>
        <p:spPr>
          <a:xfrm>
            <a:off x="457200" y="855023"/>
            <a:ext cx="8229600" cy="37396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marR="0" rtl="0" algn="l">
              <a:lnSpc>
                <a:spcPct val="100000"/>
              </a:lnSpc>
              <a:spcBef>
                <a:spcPts val="0"/>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Flutter</a:t>
            </a:r>
            <a:r>
              <a:rPr b="0" i="0" lang="en-US" sz="2400" u="none" cap="none" strike="noStrike">
                <a:solidFill>
                  <a:schemeClr val="dk1"/>
                </a:solidFill>
                <a:latin typeface="Arial"/>
                <a:ea typeface="Arial"/>
                <a:cs typeface="Arial"/>
                <a:sym typeface="Arial"/>
              </a:rPr>
              <a:t> have hot reload feature.</a:t>
            </a:r>
            <a:endParaRPr/>
          </a:p>
          <a:p>
            <a:pPr indent="-342900" lvl="0" marL="342900" marR="0" rtl="0" algn="l">
              <a:lnSpc>
                <a:spcPct val="100000"/>
              </a:lnSpc>
              <a:spcBef>
                <a:spcPts val="444"/>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Open /lib/main.dart</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44"/>
              </a:spcBef>
              <a:spcAft>
                <a:spcPts val="0"/>
              </a:spcAft>
              <a:buClr>
                <a:schemeClr val="dk1"/>
              </a:buClr>
              <a:buSzPct val="100000"/>
              <a:buFont typeface="Arial"/>
              <a:buChar char="•"/>
            </a:pPr>
            <a:r>
              <a:rPr lang="en-US" sz="2400">
                <a:solidFill>
                  <a:schemeClr val="dk1"/>
                </a:solidFill>
                <a:latin typeface="Arial"/>
                <a:ea typeface="Arial"/>
                <a:cs typeface="Arial"/>
                <a:sym typeface="Arial"/>
              </a:rPr>
              <a:t>Change the primary swatch color in line 31</a:t>
            </a:r>
            <a:endParaRPr/>
          </a:p>
          <a:p>
            <a:pPr indent="-342900" lvl="0" marL="342900" marR="0" rtl="0" algn="l">
              <a:spcBef>
                <a:spcPts val="444"/>
              </a:spcBef>
              <a:spcAft>
                <a:spcPts val="0"/>
              </a:spcAft>
              <a:buNone/>
            </a:pPr>
            <a:r>
              <a:rPr lang="en-US" sz="2400">
                <a:solidFill>
                  <a:schemeClr val="dk1"/>
                </a:solidFill>
                <a:latin typeface="Arial"/>
                <a:ea typeface="Arial"/>
                <a:cs typeface="Arial"/>
                <a:sym typeface="Arial"/>
              </a:rPr>
              <a:t>        </a:t>
            </a:r>
            <a:r>
              <a:rPr lang="en-US" sz="2400">
                <a:solidFill>
                  <a:schemeClr val="dk1"/>
                </a:solidFill>
                <a:latin typeface="Consolas"/>
                <a:ea typeface="Consolas"/>
                <a:cs typeface="Consolas"/>
                <a:sym typeface="Consolas"/>
              </a:rPr>
              <a:t>colorScheme: </a:t>
            </a:r>
            <a:r>
              <a:rPr lang="en-US" sz="1800">
                <a:solidFill>
                  <a:schemeClr val="dk1"/>
                </a:solidFill>
                <a:latin typeface="Arial"/>
                <a:ea typeface="Arial"/>
                <a:cs typeface="Arial"/>
                <a:sym typeface="Arial"/>
              </a:rPr>
              <a:t>ColorScheme.fromSeed(seedColor: Colors.green)</a:t>
            </a:r>
            <a:endParaRPr b="0" i="0" sz="2400" u="none" cap="none" strike="noStrike">
              <a:solidFill>
                <a:schemeClr val="dk1"/>
              </a:solidFill>
              <a:latin typeface="Consolas"/>
              <a:ea typeface="Consolas"/>
              <a:cs typeface="Consolas"/>
              <a:sym typeface="Consolas"/>
            </a:endParaRPr>
          </a:p>
          <a:p>
            <a:pPr indent="-342900" lvl="0" marL="342900" marR="0" rtl="0" algn="l">
              <a:lnSpc>
                <a:spcPct val="100000"/>
              </a:lnSpc>
              <a:spcBef>
                <a:spcPts val="444"/>
              </a:spcBef>
              <a:spcAft>
                <a:spcPts val="0"/>
              </a:spcAft>
              <a:buClr>
                <a:schemeClr val="dk1"/>
              </a:buClr>
              <a:buSzPct val="100000"/>
              <a:buFont typeface="Arial"/>
              <a:buChar char="•"/>
            </a:pPr>
            <a:r>
              <a:rPr lang="en-US" sz="2400">
                <a:solidFill>
                  <a:schemeClr val="dk1"/>
                </a:solidFill>
                <a:latin typeface="Arial"/>
                <a:ea typeface="Arial"/>
                <a:cs typeface="Arial"/>
                <a:sym typeface="Arial"/>
              </a:rPr>
              <a:t>Activate the VS code terminal by focusing mouse click on it.</a:t>
            </a:r>
            <a:r>
              <a:rPr b="0" i="0" lang="en-US" sz="2400" u="none" cap="none" strike="noStrike">
                <a:solidFill>
                  <a:schemeClr val="dk1"/>
                </a:solidFill>
                <a:latin typeface="Arial"/>
                <a:ea typeface="Arial"/>
                <a:cs typeface="Arial"/>
                <a:sym typeface="Arial"/>
              </a:rPr>
              <a:t> Then push r key,</a:t>
            </a:r>
            <a:r>
              <a:rPr b="0" i="0" lang="en-US" sz="2400" u="none" cap="none" strike="noStrike">
                <a:solidFill>
                  <a:schemeClr val="dk1"/>
                </a:solidFill>
                <a:latin typeface="Arial"/>
                <a:ea typeface="Arial"/>
                <a:cs typeface="Arial"/>
                <a:sym typeface="Arial"/>
              </a:rPr>
              <a:t> and see the changing in your emulator/device</a:t>
            </a:r>
            <a:endParaRPr/>
          </a:p>
          <a:p>
            <a:pPr indent="-342900" lvl="0" marL="342900" marR="0" rtl="0" algn="l">
              <a:lnSpc>
                <a:spcPct val="100000"/>
              </a:lnSpc>
              <a:spcBef>
                <a:spcPts val="444"/>
              </a:spcBef>
              <a:spcAft>
                <a:spcPts val="0"/>
              </a:spcAft>
              <a:buClr>
                <a:schemeClr val="dk1"/>
              </a:buClr>
              <a:buSzPct val="100000"/>
              <a:buFont typeface="Arial"/>
              <a:buChar char="•"/>
            </a:pPr>
            <a:r>
              <a:rPr lang="en-US" sz="2400">
                <a:solidFill>
                  <a:schemeClr val="dk1"/>
                </a:solidFill>
                <a:latin typeface="Arial"/>
                <a:ea typeface="Arial"/>
                <a:cs typeface="Arial"/>
                <a:sym typeface="Arial"/>
              </a:rPr>
              <a:t>Or, </a:t>
            </a:r>
            <a:r>
              <a:rPr lang="en-US" sz="2400">
                <a:solidFill>
                  <a:schemeClr val="dk1"/>
                </a:solidFill>
                <a:latin typeface="Arial"/>
                <a:ea typeface="Arial"/>
                <a:cs typeface="Arial"/>
                <a:sym typeface="Arial"/>
              </a:rPr>
              <a:t>using latest plugin, simply save (Ctrl + S) your file</a:t>
            </a:r>
            <a:endParaRPr/>
          </a:p>
          <a:p>
            <a:pPr indent="-342900" lvl="1" marL="800100" marR="0" rtl="0" algn="l">
              <a:spcBef>
                <a:spcPts val="444"/>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It will perform hot reload automatically</a:t>
            </a:r>
            <a:endParaRPr/>
          </a:p>
          <a:p>
            <a:pPr indent="-342900" lvl="1" marL="800100" marR="0" rtl="0" algn="l">
              <a:spcBef>
                <a:spcPts val="444"/>
              </a:spcBef>
              <a:spcAft>
                <a:spcPts val="0"/>
              </a:spcAft>
              <a:buClr>
                <a:schemeClr val="dk1"/>
              </a:buClr>
              <a:buSzPct val="100000"/>
              <a:buFont typeface="Arial"/>
              <a:buChar char="•"/>
            </a:pPr>
            <a:r>
              <a:rPr b="0" i="0" lang="en-US" sz="2400" u="none" cap="none" strike="noStrike">
                <a:solidFill>
                  <a:schemeClr val="dk1"/>
                </a:solidFill>
                <a:latin typeface="Arial"/>
                <a:ea typeface="Arial"/>
                <a:cs typeface="Arial"/>
                <a:sym typeface="Arial"/>
              </a:rPr>
              <a:t>You can also force hot reload by pressing Ctrl + F5 (don’t forget to save your file first)</a:t>
            </a:r>
            <a:endParaRPr b="0" i="0" sz="2400" u="none" cap="none" strike="noStrike">
              <a:solidFill>
                <a:schemeClr val="dk1"/>
              </a:solidFill>
              <a:latin typeface="Arial"/>
              <a:ea typeface="Arial"/>
              <a:cs typeface="Arial"/>
              <a:sym typeface="Arial"/>
            </a:endParaRPr>
          </a:p>
          <a:p>
            <a:pPr indent="-342900" lvl="0" marL="342900" marR="0" rtl="0" algn="l">
              <a:lnSpc>
                <a:spcPct val="100000"/>
              </a:lnSpc>
              <a:spcBef>
                <a:spcPts val="444"/>
              </a:spcBef>
              <a:spcAft>
                <a:spcPts val="0"/>
              </a:spcAft>
              <a:buNone/>
            </a:pPr>
            <a:r>
              <a:t/>
            </a:r>
            <a:endParaRPr b="0" i="0" sz="2400" u="none" cap="none" strike="noStrike">
              <a:solidFill>
                <a:schemeClr val="dk1"/>
              </a:solidFill>
              <a:latin typeface="Arial"/>
              <a:ea typeface="Arial"/>
              <a:cs typeface="Arial"/>
              <a:sym typeface="Arial"/>
            </a:endParaRPr>
          </a:p>
        </p:txBody>
      </p:sp>
      <p:sp>
        <p:nvSpPr>
          <p:cNvPr descr="blob:https://web.whatsapp.com/4be9237d-cfc1-462e-ba51-978e9348df04" id="310" name="Google Shape;310;p2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23"/>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About the click in FAB</a:t>
            </a:r>
            <a:endParaRPr/>
          </a:p>
        </p:txBody>
      </p:sp>
      <p:cxnSp>
        <p:nvCxnSpPr>
          <p:cNvPr id="316" name="Google Shape;316;p23"/>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317" name="Google Shape;317;p2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8" name="Google Shape;318;p23"/>
          <p:cNvSpPr txBox="1"/>
          <p:nvPr/>
        </p:nvSpPr>
        <p:spPr>
          <a:xfrm>
            <a:off x="457200" y="855023"/>
            <a:ext cx="8229600" cy="400436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We have variabel _counter</a:t>
            </a:r>
            <a:endParaRPr b="0" i="0" sz="2000" u="none" cap="none" strike="noStrike">
              <a:solidFill>
                <a:schemeClr val="dk1"/>
              </a:solidFill>
              <a:latin typeface="Arial"/>
              <a:ea typeface="Arial"/>
              <a:cs typeface="Arial"/>
              <a:sym typeface="Arial"/>
            </a:endParaRPr>
          </a:p>
          <a:p>
            <a:pPr indent="-342900" lvl="0" marL="342900" marR="0" rtl="0" algn="l">
              <a:spcBef>
                <a:spcPts val="370"/>
              </a:spcBef>
              <a:spcAft>
                <a:spcPts val="0"/>
              </a:spcAft>
              <a:buClr>
                <a:schemeClr val="dk1"/>
              </a:buClr>
              <a:buSzPct val="100000"/>
              <a:buFont typeface="Arial"/>
              <a:buChar char="•"/>
            </a:pPr>
            <a:r>
              <a:rPr lang="en-US" sz="2000">
                <a:solidFill>
                  <a:schemeClr val="dk1"/>
                </a:solidFill>
                <a:latin typeface="Arial"/>
                <a:ea typeface="Arial"/>
                <a:cs typeface="Arial"/>
                <a:sym typeface="Arial"/>
              </a:rPr>
              <a:t>In FAB onPressed</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calling</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_incrementCounter </a:t>
            </a:r>
            <a:endParaRPr/>
          </a:p>
          <a:p>
            <a:pPr indent="0" lvl="0" marL="0" marR="0" rtl="0" algn="l">
              <a:spcBef>
                <a:spcPts val="370"/>
              </a:spcBef>
              <a:spcAft>
                <a:spcPts val="0"/>
              </a:spcAft>
              <a:buNone/>
            </a:pPr>
            <a:r>
              <a:rPr b="0" i="0" lang="en-US" sz="2000" u="none" cap="none" strike="noStrike">
                <a:solidFill>
                  <a:schemeClr val="dk1"/>
                </a:solidFill>
                <a:latin typeface="Arial"/>
                <a:ea typeface="Arial"/>
                <a:cs typeface="Arial"/>
                <a:sym typeface="Arial"/>
              </a:rPr>
              <a:t>	function</a:t>
            </a:r>
            <a:endParaRPr/>
          </a:p>
          <a:p>
            <a:pPr indent="-342900" lvl="0" marL="342900" marR="0" rtl="0" algn="l">
              <a:lnSpc>
                <a:spcPct val="100000"/>
              </a:lnSpc>
              <a:spcBef>
                <a:spcPts val="370"/>
              </a:spcBef>
              <a:spcAft>
                <a:spcPts val="0"/>
              </a:spcAft>
              <a:buNone/>
            </a:pPr>
            <a:r>
              <a:rPr lang="en-US" sz="2000">
                <a:solidFill>
                  <a:schemeClr val="dk1"/>
                </a:solidFill>
                <a:latin typeface="Arial"/>
                <a:ea typeface="Arial"/>
                <a:cs typeface="Arial"/>
                <a:sym typeface="Arial"/>
              </a:rPr>
              <a:t>	here _counter increased by 1 </a:t>
            </a:r>
            <a:endParaRPr/>
          </a:p>
          <a:p>
            <a:pPr indent="-342900" lvl="0" marL="342900" marR="0" rtl="0" algn="l">
              <a:lnSpc>
                <a:spcPct val="100000"/>
              </a:lnSpc>
              <a:spcBef>
                <a:spcPts val="370"/>
              </a:spcBef>
              <a:spcAft>
                <a:spcPts val="0"/>
              </a:spcAft>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370"/>
              </a:spcBef>
              <a:spcAft>
                <a:spcPts val="0"/>
              </a:spcAft>
              <a:buNone/>
            </a:pPr>
            <a:r>
              <a:t/>
            </a:r>
            <a:endParaRPr b="0" i="0" sz="2000" u="none" cap="none" strike="noStrike">
              <a:solidFill>
                <a:schemeClr val="dk1"/>
              </a:solidFill>
              <a:latin typeface="Arial"/>
              <a:ea typeface="Arial"/>
              <a:cs typeface="Arial"/>
              <a:sym typeface="Arial"/>
            </a:endParaRPr>
          </a:p>
          <a:p>
            <a:pPr indent="-342900" lvl="0" marL="342900" marR="0" rtl="0" algn="l">
              <a:lnSpc>
                <a:spcPct val="100000"/>
              </a:lnSpc>
              <a:spcBef>
                <a:spcPts val="37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setState will refresh the page</a:t>
            </a:r>
            <a:endParaRPr/>
          </a:p>
          <a:p>
            <a:pPr indent="0" lvl="0" marL="0" marR="0" rtl="0" algn="l">
              <a:lnSpc>
                <a:spcPct val="100000"/>
              </a:lnSpc>
              <a:spcBef>
                <a:spcPts val="370"/>
              </a:spcBef>
              <a:spcAft>
                <a:spcPts val="0"/>
              </a:spcAft>
              <a:buNone/>
            </a:pPr>
            <a:r>
              <a:rPr b="0" i="0" lang="en-US" sz="2000" u="none" cap="none" strike="noStrike">
                <a:solidFill>
                  <a:schemeClr val="dk1"/>
                </a:solidFill>
                <a:latin typeface="Arial"/>
                <a:ea typeface="Arial"/>
                <a:cs typeface="Arial"/>
                <a:sym typeface="Arial"/>
              </a:rPr>
              <a:t>	after _counter increased.</a:t>
            </a:r>
            <a:endParaRPr/>
          </a:p>
          <a:p>
            <a:pPr indent="0" lvl="0" marL="0" marR="0" rtl="0" algn="l">
              <a:lnSpc>
                <a:spcPct val="100000"/>
              </a:lnSpc>
              <a:spcBef>
                <a:spcPts val="370"/>
              </a:spcBef>
              <a:spcAft>
                <a:spcPts val="0"/>
              </a:spcAft>
              <a:buNone/>
            </a:pPr>
            <a:r>
              <a:rPr b="0" i="0" lang="en-US" sz="2000" u="none" cap="none" strike="noStrike">
                <a:solidFill>
                  <a:schemeClr val="dk1"/>
                </a:solidFill>
                <a:latin typeface="Arial"/>
                <a:ea typeface="Arial"/>
                <a:cs typeface="Arial"/>
                <a:sym typeface="Arial"/>
              </a:rPr>
              <a:t>     and updating value of the</a:t>
            </a:r>
            <a:endParaRPr/>
          </a:p>
          <a:p>
            <a:pPr indent="0" lvl="0" marL="0" marR="0" rtl="0" algn="l">
              <a:lnSpc>
                <a:spcPct val="100000"/>
              </a:lnSpc>
              <a:spcBef>
                <a:spcPts val="370"/>
              </a:spcBef>
              <a:spcAft>
                <a:spcPts val="0"/>
              </a:spcAft>
              <a:buNone/>
            </a:pPr>
            <a:r>
              <a:rPr b="0" i="0" lang="en-US" sz="2000" u="none" cap="none" strike="noStrike">
                <a:solidFill>
                  <a:schemeClr val="dk1"/>
                </a:solidFill>
                <a:latin typeface="Arial"/>
                <a:ea typeface="Arial"/>
                <a:cs typeface="Arial"/>
                <a:sym typeface="Arial"/>
              </a:rPr>
              <a:t>     widget text</a:t>
            </a:r>
            <a:endParaRPr b="0" i="0" sz="2000" u="none" cap="none" strike="noStrike">
              <a:solidFill>
                <a:schemeClr val="dk1"/>
              </a:solidFill>
              <a:latin typeface="Arial"/>
              <a:ea typeface="Arial"/>
              <a:cs typeface="Arial"/>
              <a:sym typeface="Arial"/>
            </a:endParaRPr>
          </a:p>
        </p:txBody>
      </p:sp>
      <p:sp>
        <p:nvSpPr>
          <p:cNvPr descr="blob:https://web.whatsapp.com/4be9237d-cfc1-462e-ba51-978e9348df04" id="319" name="Google Shape;319;p2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20" name="Google Shape;320;p23"/>
          <p:cNvPicPr preferRelativeResize="0"/>
          <p:nvPr/>
        </p:nvPicPr>
        <p:blipFill rotWithShape="1">
          <a:blip r:embed="rId4">
            <a:alphaModFix/>
          </a:blip>
          <a:srcRect b="0" l="0" r="0" t="0"/>
          <a:stretch/>
        </p:blipFill>
        <p:spPr>
          <a:xfrm>
            <a:off x="4019550" y="665023"/>
            <a:ext cx="5124450" cy="571500"/>
          </a:xfrm>
          <a:prstGeom prst="rect">
            <a:avLst/>
          </a:prstGeom>
          <a:noFill/>
          <a:ln>
            <a:noFill/>
          </a:ln>
        </p:spPr>
      </p:pic>
      <p:pic>
        <p:nvPicPr>
          <p:cNvPr id="321" name="Google Shape;321;p23"/>
          <p:cNvPicPr preferRelativeResize="0"/>
          <p:nvPr/>
        </p:nvPicPr>
        <p:blipFill rotWithShape="1">
          <a:blip r:embed="rId5">
            <a:alphaModFix/>
          </a:blip>
          <a:srcRect b="0" l="0" r="0" t="0"/>
          <a:stretch/>
        </p:blipFill>
        <p:spPr>
          <a:xfrm>
            <a:off x="3371850" y="1316494"/>
            <a:ext cx="4857750" cy="861859"/>
          </a:xfrm>
          <a:prstGeom prst="rect">
            <a:avLst/>
          </a:prstGeom>
          <a:noFill/>
          <a:ln>
            <a:noFill/>
          </a:ln>
        </p:spPr>
      </p:pic>
      <p:pic>
        <p:nvPicPr>
          <p:cNvPr id="322" name="Google Shape;322;p23"/>
          <p:cNvPicPr preferRelativeResize="0"/>
          <p:nvPr/>
        </p:nvPicPr>
        <p:blipFill rotWithShape="1">
          <a:blip r:embed="rId6">
            <a:alphaModFix/>
          </a:blip>
          <a:srcRect b="0" l="0" r="0" t="0"/>
          <a:stretch/>
        </p:blipFill>
        <p:spPr>
          <a:xfrm>
            <a:off x="4382020" y="2220472"/>
            <a:ext cx="2348901" cy="1442632"/>
          </a:xfrm>
          <a:prstGeom prst="rect">
            <a:avLst/>
          </a:prstGeom>
          <a:noFill/>
          <a:ln>
            <a:noFill/>
          </a:ln>
        </p:spPr>
      </p:pic>
      <p:pic>
        <p:nvPicPr>
          <p:cNvPr id="323" name="Google Shape;323;p23"/>
          <p:cNvPicPr preferRelativeResize="0"/>
          <p:nvPr/>
        </p:nvPicPr>
        <p:blipFill rotWithShape="1">
          <a:blip r:embed="rId7">
            <a:alphaModFix/>
          </a:blip>
          <a:srcRect b="0" l="0" r="0" t="0"/>
          <a:stretch/>
        </p:blipFill>
        <p:spPr>
          <a:xfrm>
            <a:off x="4382020" y="3705224"/>
            <a:ext cx="3677145" cy="14115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24"/>
          <p:cNvSpPr txBox="1"/>
          <p:nvPr>
            <p:ph type="title"/>
          </p:nvPr>
        </p:nvSpPr>
        <p:spPr>
          <a:xfrm>
            <a:off x="3567544" y="2180036"/>
            <a:ext cx="5424055" cy="7525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DAE5F1"/>
              </a:buClr>
              <a:buSzPts val="5400"/>
              <a:buFont typeface="Arial"/>
              <a:buNone/>
            </a:pPr>
            <a:r>
              <a:rPr b="1" lang="en-US" sz="5400">
                <a:solidFill>
                  <a:srgbClr val="DAE5F1"/>
                </a:solidFill>
              </a:rPr>
              <a:t>THE DART</a:t>
            </a:r>
            <a:endParaRPr/>
          </a:p>
        </p:txBody>
      </p:sp>
      <p:sp>
        <p:nvSpPr>
          <p:cNvPr id="329" name="Google Shape;329;p24"/>
          <p:cNvSpPr txBox="1"/>
          <p:nvPr/>
        </p:nvSpPr>
        <p:spPr>
          <a:xfrm>
            <a:off x="1627907" y="2012758"/>
            <a:ext cx="1789545" cy="139110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538CD5"/>
              </a:buClr>
              <a:buSzPts val="8000"/>
              <a:buFont typeface="Arial"/>
              <a:buNone/>
            </a:pPr>
            <a:r>
              <a:rPr b="1" lang="en-US" sz="8000" cap="none">
                <a:solidFill>
                  <a:srgbClr val="538CD5"/>
                </a:solidFill>
                <a:latin typeface="Arial"/>
                <a:ea typeface="Arial"/>
                <a:cs typeface="Arial"/>
                <a:sym typeface="Arial"/>
              </a:rPr>
              <a:t>03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25"/>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Dart</a:t>
            </a:r>
            <a:endParaRPr/>
          </a:p>
        </p:txBody>
      </p:sp>
      <p:cxnSp>
        <p:nvCxnSpPr>
          <p:cNvPr id="335" name="Google Shape;335;p25"/>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336" name="Google Shape;336;p2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25"/>
          <p:cNvSpPr txBox="1"/>
          <p:nvPr/>
        </p:nvSpPr>
        <p:spPr>
          <a:xfrm>
            <a:off x="457200" y="855023"/>
            <a:ext cx="8229600" cy="37396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Dart is the flutter programming language</a:t>
            </a:r>
            <a:endParaRPr b="0" i="0" sz="2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Dart is an object-oriented programming (OOP) language, has a class-based style, and uses a</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C-style syntax. If you are familiar with the C#, C++, Swift, Kotlin, and Java/JavaScript languages,</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you will be able to start developing in Dart quickly. </a:t>
            </a:r>
            <a:endParaRPr sz="2400">
              <a:solidFill>
                <a:schemeClr val="dk1"/>
              </a:solidFill>
              <a:latin typeface="Arial"/>
              <a:ea typeface="Arial"/>
              <a:cs typeface="Arial"/>
              <a:sym typeface="Arial"/>
            </a:endParaRPr>
          </a:p>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Play around here: </a:t>
            </a:r>
            <a:r>
              <a:rPr b="0" i="0" lang="en-US" sz="2400" u="sng" cap="none" strike="noStrike">
                <a:solidFill>
                  <a:schemeClr val="dk1"/>
                </a:solidFill>
                <a:latin typeface="Arial"/>
                <a:ea typeface="Arial"/>
                <a:cs typeface="Arial"/>
                <a:sym typeface="Arial"/>
                <a:hlinkClick r:id="rId4">
                  <a:extLst>
                    <a:ext uri="{A12FA001-AC4F-418D-AE19-62706E023703}">
                      <ahyp:hlinkClr val="tx"/>
                    </a:ext>
                  </a:extLst>
                </a:hlinkClick>
              </a:rPr>
              <a:t>https://dart.dev/#try-dart</a:t>
            </a:r>
            <a:r>
              <a:rPr b="0" i="0" lang="en-US" sz="2400" u="none" cap="none" strike="noStrike">
                <a:solidFill>
                  <a:schemeClr val="dk1"/>
                </a:solidFill>
                <a:latin typeface="Arial"/>
                <a:ea typeface="Arial"/>
                <a:cs typeface="Arial"/>
                <a:sym typeface="Arial"/>
              </a:rPr>
              <a:t> </a:t>
            </a:r>
            <a:endParaRPr/>
          </a:p>
        </p:txBody>
      </p:sp>
      <p:sp>
        <p:nvSpPr>
          <p:cNvPr descr="blob:https://web.whatsapp.com/4be9237d-cfc1-462e-ba51-978e9348df04" id="338" name="Google Shape;338;p2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26"/>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Variable Declaration</a:t>
            </a:r>
            <a:endParaRPr/>
          </a:p>
        </p:txBody>
      </p:sp>
      <p:cxnSp>
        <p:nvCxnSpPr>
          <p:cNvPr id="344" name="Google Shape;344;p26"/>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345" name="Google Shape;345;p2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26"/>
          <p:cNvSpPr txBox="1"/>
          <p:nvPr/>
        </p:nvSpPr>
        <p:spPr>
          <a:xfrm>
            <a:off x="457200" y="771898"/>
            <a:ext cx="8686800" cy="373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In Dart, all variables are declared public (available to all) by default, but by starting the variable name with an underscore (_), you can declare it as private. By declaring a variable private, you are saying it cannot be accessed from outside classes/functions; in other words, it can be used only from within the declaration class/function. </a:t>
            </a:r>
            <a:endParaRPr/>
          </a:p>
          <a:p>
            <a:pPr indent="0" lvl="0" marL="0" marR="0" rtl="0" algn="l">
              <a:spcBef>
                <a:spcPts val="0"/>
              </a:spcBef>
              <a:spcAft>
                <a:spcPts val="0"/>
              </a:spcAft>
              <a:buNone/>
            </a:pP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What if the value of a variable doesn’t need to change? Begin the declaration of the variable with</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final or const. Use final when the value is assigned at </a:t>
            </a:r>
            <a:r>
              <a:rPr b="1" lang="en-US" sz="1200">
                <a:solidFill>
                  <a:schemeClr val="dk1"/>
                </a:solidFill>
              </a:rPr>
              <a:t>runtime (can be changed by the user)</a:t>
            </a:r>
            <a:r>
              <a:rPr lang="en-US" sz="1200">
                <a:solidFill>
                  <a:schemeClr val="dk1"/>
                </a:solidFill>
                <a:latin typeface="Arial"/>
                <a:ea typeface="Arial"/>
                <a:cs typeface="Arial"/>
                <a:sym typeface="Arial"/>
              </a:rPr>
              <a:t>. Use</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const when the value is known at</a:t>
            </a:r>
            <a:r>
              <a:rPr lang="en-US" sz="1200">
                <a:solidFill>
                  <a:schemeClr val="dk1"/>
                </a:solidFill>
                <a:latin typeface="Arial"/>
                <a:ea typeface="Arial"/>
                <a:cs typeface="Arial"/>
                <a:sym typeface="Arial"/>
              </a:rPr>
              <a:t> </a:t>
            </a:r>
            <a:r>
              <a:rPr b="1" lang="en-US" sz="1200">
                <a:solidFill>
                  <a:schemeClr val="dk1"/>
                </a:solidFill>
              </a:rPr>
              <a:t>compile time (in code) </a:t>
            </a:r>
            <a:r>
              <a:rPr lang="en-US" sz="1200">
                <a:solidFill>
                  <a:schemeClr val="dk1"/>
                </a:solidFill>
                <a:latin typeface="Arial"/>
                <a:ea typeface="Arial"/>
                <a:cs typeface="Arial"/>
                <a:sym typeface="Arial"/>
              </a:rPr>
              <a:t>a</a:t>
            </a:r>
            <a:r>
              <a:rPr lang="en-US" sz="1200">
                <a:solidFill>
                  <a:schemeClr val="dk1"/>
                </a:solidFill>
                <a:latin typeface="Arial"/>
                <a:ea typeface="Arial"/>
                <a:cs typeface="Arial"/>
                <a:sym typeface="Arial"/>
              </a:rPr>
              <a:t>nd will not change at runtime.</a:t>
            </a:r>
            <a:br>
              <a:rPr lang="en-US" sz="1200">
                <a:solidFill>
                  <a:schemeClr val="dk1"/>
                </a:solidFill>
                <a:latin typeface="Arial"/>
                <a:ea typeface="Arial"/>
                <a:cs typeface="Arial"/>
                <a:sym typeface="Arial"/>
              </a:rPr>
            </a:b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Declared without specifying the type - Infers type</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var filter = 'company';</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Declared by type</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String filter = 'company';</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Uninitialized variable has an initial value of null</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String filter;</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Value will not change</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final filter = 'company';</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or</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final String filter = 'company';</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or</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const String filter = 'company';</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or</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const String filter = 'company' + filterOption;</a:t>
            </a:r>
            <a:endParaRPr b="0" i="0" sz="1200" u="none" cap="none" strike="noStrike">
              <a:solidFill>
                <a:schemeClr val="dk1"/>
              </a:solidFill>
              <a:latin typeface="Consolas"/>
              <a:ea typeface="Consolas"/>
              <a:cs typeface="Consolas"/>
              <a:sym typeface="Consolas"/>
            </a:endParaRPr>
          </a:p>
        </p:txBody>
      </p:sp>
      <p:sp>
        <p:nvSpPr>
          <p:cNvPr descr="blob:https://web.whatsapp.com/4be9237d-cfc1-462e-ba51-978e9348df04" id="347" name="Google Shape;347;p2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26"/>
          <p:cNvSpPr txBox="1"/>
          <p:nvPr/>
        </p:nvSpPr>
        <p:spPr>
          <a:xfrm>
            <a:off x="4606842" y="3328682"/>
            <a:ext cx="2730129"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Consolas"/>
                <a:ea typeface="Consolas"/>
                <a:cs typeface="Consolas"/>
                <a:sym typeface="Consolas"/>
              </a:rPr>
              <a:t>// Public variable (variable name starts without underscore)</a:t>
            </a:r>
            <a:endParaRPr/>
          </a:p>
          <a:p>
            <a:pPr indent="0" lvl="0" marL="0" marR="0" rtl="0" algn="l">
              <a:spcBef>
                <a:spcPts val="0"/>
              </a:spcBef>
              <a:spcAft>
                <a:spcPts val="0"/>
              </a:spcAft>
              <a:buNone/>
            </a:pPr>
            <a:r>
              <a:rPr lang="en-US" sz="1100">
                <a:solidFill>
                  <a:schemeClr val="dk1"/>
                </a:solidFill>
                <a:latin typeface="Consolas"/>
                <a:ea typeface="Consolas"/>
                <a:cs typeface="Consolas"/>
                <a:sym typeface="Consolas"/>
              </a:rPr>
              <a:t>String userName = 'Sandy';</a:t>
            </a:r>
            <a:endParaRPr/>
          </a:p>
          <a:p>
            <a:pPr indent="0" lvl="0" marL="0" marR="0" rtl="0" algn="l">
              <a:spcBef>
                <a:spcPts val="0"/>
              </a:spcBef>
              <a:spcAft>
                <a:spcPts val="0"/>
              </a:spcAft>
              <a:buNone/>
            </a:pPr>
            <a:r>
              <a:rPr lang="en-US" sz="1100">
                <a:solidFill>
                  <a:schemeClr val="dk1"/>
                </a:solidFill>
                <a:latin typeface="Consolas"/>
                <a:ea typeface="Consolas"/>
                <a:cs typeface="Consolas"/>
                <a:sym typeface="Consolas"/>
              </a:rPr>
              <a:t>// Private variable (variable name starts with underscore)</a:t>
            </a:r>
            <a:endParaRPr/>
          </a:p>
          <a:p>
            <a:pPr indent="0" lvl="0" marL="0" marR="0" rtl="0" algn="l">
              <a:spcBef>
                <a:spcPts val="0"/>
              </a:spcBef>
              <a:spcAft>
                <a:spcPts val="0"/>
              </a:spcAft>
              <a:buNone/>
            </a:pPr>
            <a:r>
              <a:rPr lang="en-US" sz="1100">
                <a:solidFill>
                  <a:schemeClr val="dk1"/>
                </a:solidFill>
                <a:latin typeface="Consolas"/>
                <a:ea typeface="Consolas"/>
                <a:cs typeface="Consolas"/>
                <a:sym typeface="Consolas"/>
              </a:rPr>
              <a:t>String _userID = 'XW904';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0" y="288471"/>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Compari</a:t>
            </a:r>
            <a:br>
              <a:rPr b="1" lang="en-US" sz="3600">
                <a:solidFill>
                  <a:srgbClr val="000090"/>
                </a:solidFill>
              </a:rPr>
            </a:br>
            <a:r>
              <a:rPr b="1" lang="en-US" sz="3600">
                <a:solidFill>
                  <a:srgbClr val="000090"/>
                </a:solidFill>
              </a:rPr>
              <a:t>son</a:t>
            </a:r>
            <a:endParaRPr/>
          </a:p>
        </p:txBody>
      </p:sp>
      <p:cxnSp>
        <p:nvCxnSpPr>
          <p:cNvPr id="104" name="Google Shape;104;p3"/>
          <p:cNvCxnSpPr/>
          <p:nvPr/>
        </p:nvCxnSpPr>
        <p:spPr>
          <a:xfrm>
            <a:off x="0" y="1086238"/>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105" name="Google Shape;105;p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Hasil gambar untuk flutter vs react native vs xamarin vs ionic" id="106" name="Google Shape;106;p3"/>
          <p:cNvPicPr preferRelativeResize="0"/>
          <p:nvPr/>
        </p:nvPicPr>
        <p:blipFill rotWithShape="1">
          <a:blip r:embed="rId3">
            <a:alphaModFix/>
          </a:blip>
          <a:srcRect b="0" l="0" r="0" t="0"/>
          <a:stretch/>
        </p:blipFill>
        <p:spPr>
          <a:xfrm>
            <a:off x="2252389" y="2013"/>
            <a:ext cx="6670894" cy="51532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27"/>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Numbers</a:t>
            </a:r>
            <a:endParaRPr/>
          </a:p>
        </p:txBody>
      </p:sp>
      <p:cxnSp>
        <p:nvCxnSpPr>
          <p:cNvPr id="354" name="Google Shape;354;p27"/>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355" name="Google Shape;355;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27"/>
          <p:cNvSpPr txBox="1"/>
          <p:nvPr/>
        </p:nvSpPr>
        <p:spPr>
          <a:xfrm>
            <a:off x="457200" y="771898"/>
            <a:ext cx="8686800" cy="373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Declaring variables as numbers restricts the values to numbers only. Dart allows numbers to be int (integer) or double. Use the int declaration if your numbers do not require decimal point precision, like 10 or 40. Use the double declaration if your numbers require decimal point precision, like 50.25 or 135.7521. Both int and double allow for positive and negative numbers, and you can enter extremely large numbers and decimal precision since they both use 64-bit (computer memory) values.</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Integer</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int counter = 0;</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double price = 0.0;</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price = 125.00;</a:t>
            </a:r>
            <a:endParaRPr b="0" i="0" sz="1600" u="none" cap="none" strike="noStrike">
              <a:solidFill>
                <a:schemeClr val="dk1"/>
              </a:solidFill>
              <a:latin typeface="Consolas"/>
              <a:ea typeface="Consolas"/>
              <a:cs typeface="Consolas"/>
              <a:sym typeface="Consolas"/>
            </a:endParaRPr>
          </a:p>
        </p:txBody>
      </p:sp>
      <p:sp>
        <p:nvSpPr>
          <p:cNvPr descr="blob:https://web.whatsapp.com/4be9237d-cfc1-462e-ba51-978e9348df04" id="357" name="Google Shape;357;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28"/>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Strings</a:t>
            </a:r>
            <a:endParaRPr/>
          </a:p>
        </p:txBody>
      </p:sp>
      <p:cxnSp>
        <p:nvCxnSpPr>
          <p:cNvPr id="363" name="Google Shape;363;p28"/>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364" name="Google Shape;364;p2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28"/>
          <p:cNvSpPr txBox="1"/>
          <p:nvPr/>
        </p:nvSpPr>
        <p:spPr>
          <a:xfrm>
            <a:off x="457200" y="771898"/>
            <a:ext cx="8686800" cy="373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Declaring variables as String allows values to be entered as a sequence of text characters. To add a single line of characters, you can use single or double quotes like 'car' or "car". To add multiline characters, use triple quotes, like "'car"'. Strings can be concatenated (combined) by using the plus (+) operator or by using adjacent single or double quotes.</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Strings</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String defaultMenu = 'main';</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String concatenation</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String combinedName = 'main' + ' ' + 'function';</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String combinedNameNoPlusSign = 'main' ' ' 'function';</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String multi-line</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String multilineAddress = '''</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123 Any Street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City, State, Zip</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p:txBody>
      </p:sp>
      <p:sp>
        <p:nvSpPr>
          <p:cNvPr descr="blob:https://web.whatsapp.com/4be9237d-cfc1-462e-ba51-978e9348df04" id="366" name="Google Shape;366;p2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29"/>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Boolean</a:t>
            </a:r>
            <a:endParaRPr/>
          </a:p>
        </p:txBody>
      </p:sp>
      <p:cxnSp>
        <p:nvCxnSpPr>
          <p:cNvPr id="372" name="Google Shape;372;p29"/>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373" name="Google Shape;373;p2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29"/>
          <p:cNvSpPr txBox="1"/>
          <p:nvPr/>
        </p:nvSpPr>
        <p:spPr>
          <a:xfrm>
            <a:off x="457200" y="771898"/>
            <a:ext cx="8686800" cy="373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Declaring variables as bool (Boolean) allows a value of true or false to be entered.</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Booleans</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bool isDone = false;</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isDone = true;</a:t>
            </a:r>
            <a:endParaRPr b="0" i="0" sz="1600" u="none" cap="none" strike="noStrike">
              <a:solidFill>
                <a:schemeClr val="dk1"/>
              </a:solidFill>
              <a:latin typeface="Consolas"/>
              <a:ea typeface="Consolas"/>
              <a:cs typeface="Consolas"/>
              <a:sym typeface="Consolas"/>
            </a:endParaRPr>
          </a:p>
        </p:txBody>
      </p:sp>
      <p:sp>
        <p:nvSpPr>
          <p:cNvPr descr="blob:https://web.whatsapp.com/4be9237d-cfc1-462e-ba51-978e9348df04" id="375" name="Google Shape;375;p2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30"/>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Lists</a:t>
            </a:r>
            <a:endParaRPr/>
          </a:p>
        </p:txBody>
      </p:sp>
      <p:cxnSp>
        <p:nvCxnSpPr>
          <p:cNvPr id="381" name="Google Shape;381;p30"/>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382" name="Google Shape;382;p3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30"/>
          <p:cNvSpPr txBox="1"/>
          <p:nvPr/>
        </p:nvSpPr>
        <p:spPr>
          <a:xfrm>
            <a:off x="457200" y="771898"/>
            <a:ext cx="8686800" cy="373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Declaring variables as List (comparable to arrays) allows multiple values to be entered; a List is an ordered group of objects. In programming, an array is an iterable (accessed sequentially) collection of objects, with each element accessible by the index position or a key. To access elements, the List uses zero-based indexing.</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A List can be of fixed length or growable, depending on your needs. By default, a List is created as growable by using List() or []. To create a fixed-length List, you add the number of rows required by using this format: List(25). </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List Growable</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List contacts = List();</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or</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List contacts = [];</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List contacts = ['Linda', 'John', 'Mary'];</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List fixed-length</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List contact = List(25);</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 Lists - In Dart List is an array</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List listOfFilters = ['company', 'city', 'state'];</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listOfFilters.forEach((filter) {</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print('filter: $filter');</a:t>
            </a:r>
            <a:endParaRPr/>
          </a:p>
          <a:p>
            <a:pPr indent="0" lvl="0" marL="0" marR="0" rtl="0" algn="l">
              <a:spcBef>
                <a:spcPts val="0"/>
              </a:spcBef>
              <a:spcAft>
                <a:spcPts val="0"/>
              </a:spcAft>
              <a:buNone/>
            </a:pPr>
            <a:r>
              <a:rPr lang="en-US" sz="1200">
                <a:solidFill>
                  <a:schemeClr val="dk1"/>
                </a:solidFill>
                <a:latin typeface="Consolas"/>
                <a:ea typeface="Consolas"/>
                <a:cs typeface="Consolas"/>
                <a:sym typeface="Consolas"/>
              </a:rPr>
              <a:t>});</a:t>
            </a:r>
            <a:endParaRPr b="0" i="0" sz="1200" u="none" cap="none" strike="noStrike">
              <a:solidFill>
                <a:schemeClr val="dk1"/>
              </a:solidFill>
              <a:latin typeface="Consolas"/>
              <a:ea typeface="Consolas"/>
              <a:cs typeface="Consolas"/>
              <a:sym typeface="Consolas"/>
            </a:endParaRPr>
          </a:p>
        </p:txBody>
      </p:sp>
      <p:sp>
        <p:nvSpPr>
          <p:cNvPr descr="blob:https://web.whatsapp.com/4be9237d-cfc1-462e-ba51-978e9348df04" id="384" name="Google Shape;384;p3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85" name="Google Shape;385;p30"/>
          <p:cNvCxnSpPr/>
          <p:nvPr/>
        </p:nvCxnSpPr>
        <p:spPr>
          <a:xfrm flipH="1" rot="10800000">
            <a:off x="2676293" y="4096987"/>
            <a:ext cx="2145089" cy="341198"/>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86" name="Google Shape;386;p30"/>
          <p:cNvSpPr txBox="1"/>
          <p:nvPr/>
        </p:nvSpPr>
        <p:spPr>
          <a:xfrm>
            <a:off x="4939354" y="3796905"/>
            <a:ext cx="273012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The $ sign before the variable converts the expression value to a string.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31"/>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Maps</a:t>
            </a:r>
            <a:endParaRPr/>
          </a:p>
        </p:txBody>
      </p:sp>
      <p:cxnSp>
        <p:nvCxnSpPr>
          <p:cNvPr id="392" name="Google Shape;392;p31"/>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393" name="Google Shape;393;p3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31"/>
          <p:cNvSpPr txBox="1"/>
          <p:nvPr/>
        </p:nvSpPr>
        <p:spPr>
          <a:xfrm>
            <a:off x="457200" y="771898"/>
            <a:ext cx="8686800" cy="373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Maps are invaluable in associating a List of values by a Key and a Value. Mapping allows recalling</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values by their Key ID. The Key and Value can be any type of object, such as String, Number, and so</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on. Keep in mind that the Key needs to be unique since the Value is retrieved by the Key.</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Maps - An object that associates keys and values.</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Key: Value - 'KeyValue': 'Value'</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Map mapOfFilters = {'id1': 'company', 'id2': 'city', 'id3': 'state'};</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Change the value of third item with Key of id3</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mapOfFilters['id3'] = 'my filter';</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print('Get filter with id3: ${mapOfFilters['id3']}');</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Result from print statement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Get filter with id3: my filter</a:t>
            </a:r>
            <a:endParaRPr b="0" i="0" sz="1600" u="none" cap="none" strike="noStrike">
              <a:solidFill>
                <a:schemeClr val="dk1"/>
              </a:solidFill>
              <a:latin typeface="Consolas"/>
              <a:ea typeface="Consolas"/>
              <a:cs typeface="Consolas"/>
              <a:sym typeface="Consolas"/>
            </a:endParaRPr>
          </a:p>
        </p:txBody>
      </p:sp>
      <p:sp>
        <p:nvSpPr>
          <p:cNvPr descr="blob:https://web.whatsapp.com/4be9237d-cfc1-462e-ba51-978e9348df04" id="395" name="Google Shape;395;p3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32"/>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Runes</a:t>
            </a:r>
            <a:endParaRPr/>
          </a:p>
        </p:txBody>
      </p:sp>
      <p:cxnSp>
        <p:nvCxnSpPr>
          <p:cNvPr id="401" name="Google Shape;401;p32"/>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02" name="Google Shape;402;p3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32"/>
          <p:cNvSpPr txBox="1"/>
          <p:nvPr/>
        </p:nvSpPr>
        <p:spPr>
          <a:xfrm>
            <a:off x="457200" y="771898"/>
            <a:ext cx="8686800" cy="373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In Dart, declaring variables as Runes are the UTF-32 code points of a String. Emojis, anyone?</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Unicode defines a numeric value for each letter, digit, and symbol. Dart uses the sequence of UTF-16 code units to represent a 32-bit Unicode value from a string require a special syntax (\uXXXX). A Unicode code point is \uXXXX, where XXXX is a four-digit hexadecimal value. Runes return the integer value of the Unicode; then you use String.fromCharCodes() to allocate a new String for the specified charCode.</a:t>
            </a:r>
            <a:br>
              <a:rPr lang="en-US"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Emoji smiling angel Unicode is u+1f607</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Remove the Plus sign and replace with curly brackets</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Runes myEmoji = Runes('\u{1f607}');</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print(myEmoji);</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Result from print statement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(128519)</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print(String.fromCharCodes(myEmoji));</a:t>
            </a:r>
            <a:endParaRPr/>
          </a:p>
          <a:p>
            <a:pPr indent="0" lvl="0" marL="0" marR="0" rtl="0" algn="l">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descr="blob:https://web.whatsapp.com/4be9237d-cfc1-462e-ba51-978e9348df04" id="404" name="Google Shape;404;p3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33"/>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Arithmetic Operator</a:t>
            </a:r>
            <a:endParaRPr/>
          </a:p>
        </p:txBody>
      </p:sp>
      <p:cxnSp>
        <p:nvCxnSpPr>
          <p:cNvPr id="410" name="Google Shape;410;p33"/>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11" name="Google Shape;411;p3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12" name="Google Shape;412;p3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13" name="Google Shape;413;p33"/>
          <p:cNvPicPr preferRelativeResize="0"/>
          <p:nvPr/>
        </p:nvPicPr>
        <p:blipFill rotWithShape="1">
          <a:blip r:embed="rId4">
            <a:alphaModFix/>
          </a:blip>
          <a:srcRect b="0" l="0" r="0" t="0"/>
          <a:stretch/>
        </p:blipFill>
        <p:spPr>
          <a:xfrm>
            <a:off x="203075" y="1143448"/>
            <a:ext cx="8485132" cy="187288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34"/>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Equality and Relational Operator</a:t>
            </a:r>
            <a:endParaRPr/>
          </a:p>
        </p:txBody>
      </p:sp>
      <p:cxnSp>
        <p:nvCxnSpPr>
          <p:cNvPr id="419" name="Google Shape;419;p34"/>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20" name="Google Shape;420;p3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21" name="Google Shape;421;p3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22" name="Google Shape;422;p34"/>
          <p:cNvPicPr preferRelativeResize="0"/>
          <p:nvPr/>
        </p:nvPicPr>
        <p:blipFill rotWithShape="1">
          <a:blip r:embed="rId4">
            <a:alphaModFix/>
          </a:blip>
          <a:srcRect b="0" l="0" r="0" t="0"/>
          <a:stretch/>
        </p:blipFill>
        <p:spPr>
          <a:xfrm>
            <a:off x="460375" y="988413"/>
            <a:ext cx="8197343" cy="30729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35"/>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Type Test Operator</a:t>
            </a:r>
            <a:endParaRPr/>
          </a:p>
        </p:txBody>
      </p:sp>
      <p:cxnSp>
        <p:nvCxnSpPr>
          <p:cNvPr id="428" name="Google Shape;428;p35"/>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29" name="Google Shape;429;p3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30" name="Google Shape;430;p3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31" name="Google Shape;431;p35"/>
          <p:cNvPicPr preferRelativeResize="0"/>
          <p:nvPr/>
        </p:nvPicPr>
        <p:blipFill rotWithShape="1">
          <a:blip r:embed="rId4">
            <a:alphaModFix/>
          </a:blip>
          <a:srcRect b="0" l="0" r="0" t="0"/>
          <a:stretch/>
        </p:blipFill>
        <p:spPr>
          <a:xfrm>
            <a:off x="155575" y="1038907"/>
            <a:ext cx="8680862" cy="23894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36"/>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Assigment Operator</a:t>
            </a:r>
            <a:endParaRPr/>
          </a:p>
        </p:txBody>
      </p:sp>
      <p:cxnSp>
        <p:nvCxnSpPr>
          <p:cNvPr id="437" name="Google Shape;437;p36"/>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38" name="Google Shape;438;p3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39" name="Google Shape;439;p3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40" name="Google Shape;440;p36"/>
          <p:cNvPicPr preferRelativeResize="0"/>
          <p:nvPr/>
        </p:nvPicPr>
        <p:blipFill rotWithShape="1">
          <a:blip r:embed="rId4">
            <a:alphaModFix/>
          </a:blip>
          <a:srcRect b="0" l="0" r="0" t="0"/>
          <a:stretch/>
        </p:blipFill>
        <p:spPr>
          <a:xfrm>
            <a:off x="296887" y="993075"/>
            <a:ext cx="8692738" cy="2921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4"/>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Why Flutter</a:t>
            </a:r>
            <a:endParaRPr/>
          </a:p>
        </p:txBody>
      </p:sp>
      <p:cxnSp>
        <p:nvCxnSpPr>
          <p:cNvPr id="112" name="Google Shape;112;p4"/>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113" name="Google Shape;113;p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A diagram of a software development process&#10;&#10;AI-generated content may be incorrect." id="114" name="Google Shape;114;p4"/>
          <p:cNvPicPr preferRelativeResize="0"/>
          <p:nvPr/>
        </p:nvPicPr>
        <p:blipFill rotWithShape="1">
          <a:blip r:embed="rId4">
            <a:alphaModFix/>
          </a:blip>
          <a:srcRect b="0" l="0" r="0" t="0"/>
          <a:stretch/>
        </p:blipFill>
        <p:spPr>
          <a:xfrm>
            <a:off x="713677" y="721406"/>
            <a:ext cx="6370699" cy="38940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g3859b9034b1_0_0"/>
          <p:cNvSpPr txBox="1"/>
          <p:nvPr>
            <p:ph type="title"/>
          </p:nvPr>
        </p:nvSpPr>
        <p:spPr>
          <a:xfrm>
            <a:off x="0" y="0"/>
            <a:ext cx="8229600" cy="5769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Assigment Operator</a:t>
            </a:r>
            <a:endParaRPr/>
          </a:p>
        </p:txBody>
      </p:sp>
      <p:cxnSp>
        <p:nvCxnSpPr>
          <p:cNvPr id="446" name="Google Shape;446;g3859b9034b1_0_0"/>
          <p:cNvCxnSpPr/>
          <p:nvPr/>
        </p:nvCxnSpPr>
        <p:spPr>
          <a:xfrm>
            <a:off x="0" y="576943"/>
            <a:ext cx="7337100" cy="1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descr="Google's Flutter framework spreads its wings and goes multi-platform |  TechCrunch" id="447" name="Google Shape;447;g3859b9034b1_0_0"/>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48" name="Google Shape;448;g3859b9034b1_0_0"/>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g3859b9034b1_0_0"/>
          <p:cNvSpPr txBox="1"/>
          <p:nvPr/>
        </p:nvSpPr>
        <p:spPr>
          <a:xfrm>
            <a:off x="342275" y="808125"/>
            <a:ext cx="710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onsolas"/>
                <a:ea typeface="Consolas"/>
                <a:cs typeface="Consolas"/>
                <a:sym typeface="Consolas"/>
              </a:rPr>
              <a:t>  // ??=  (assign only if the variable is null)</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int? n1;                    // n1 is null</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n1 ??= 3;                   // n1 becomes 3</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int? n2 = 7;                // n2 is not null</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n2 ??= 3;                   // no change → n2 stays 7</a:t>
            </a:r>
            <a:endParaRPr>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37"/>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Logical Operator</a:t>
            </a:r>
            <a:endParaRPr/>
          </a:p>
        </p:txBody>
      </p:sp>
      <p:cxnSp>
        <p:nvCxnSpPr>
          <p:cNvPr id="455" name="Google Shape;455;p37"/>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56" name="Google Shape;456;p3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57" name="Google Shape;457;p3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58" name="Google Shape;458;p37"/>
          <p:cNvPicPr preferRelativeResize="0"/>
          <p:nvPr/>
        </p:nvPicPr>
        <p:blipFill rotWithShape="1">
          <a:blip r:embed="rId4">
            <a:alphaModFix/>
          </a:blip>
          <a:srcRect b="0" l="0" r="0" t="0"/>
          <a:stretch/>
        </p:blipFill>
        <p:spPr>
          <a:xfrm>
            <a:off x="155575" y="874951"/>
            <a:ext cx="8490857" cy="329273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38"/>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Conditional Expression </a:t>
            </a:r>
            <a:endParaRPr/>
          </a:p>
        </p:txBody>
      </p:sp>
      <p:cxnSp>
        <p:nvCxnSpPr>
          <p:cNvPr id="464" name="Google Shape;464;p38"/>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65" name="Google Shape;465;p3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66" name="Google Shape;466;p3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67" name="Google Shape;467;p38"/>
          <p:cNvPicPr preferRelativeResize="0"/>
          <p:nvPr/>
        </p:nvPicPr>
        <p:blipFill rotWithShape="1">
          <a:blip r:embed="rId4">
            <a:alphaModFix/>
          </a:blip>
          <a:srcRect b="0" l="0" r="0" t="0"/>
          <a:stretch/>
        </p:blipFill>
        <p:spPr>
          <a:xfrm>
            <a:off x="155575" y="926785"/>
            <a:ext cx="8597735" cy="158495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39"/>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Cascade notation</a:t>
            </a:r>
            <a:endParaRPr/>
          </a:p>
        </p:txBody>
      </p:sp>
      <p:cxnSp>
        <p:nvCxnSpPr>
          <p:cNvPr id="473" name="Google Shape;473;p39"/>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74" name="Google Shape;474;p3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75" name="Google Shape;475;p3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76" name="Google Shape;476;p39"/>
          <p:cNvPicPr preferRelativeResize="0"/>
          <p:nvPr/>
        </p:nvPicPr>
        <p:blipFill rotWithShape="1">
          <a:blip r:embed="rId4">
            <a:alphaModFix/>
          </a:blip>
          <a:srcRect b="0" l="0" r="0" t="0"/>
          <a:stretch/>
        </p:blipFill>
        <p:spPr>
          <a:xfrm>
            <a:off x="155575" y="1006621"/>
            <a:ext cx="8668987" cy="169435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p40"/>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The Logic Flow</a:t>
            </a:r>
            <a:endParaRPr/>
          </a:p>
        </p:txBody>
      </p:sp>
      <p:cxnSp>
        <p:nvCxnSpPr>
          <p:cNvPr id="482" name="Google Shape;482;p40"/>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83" name="Google Shape;483;p4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84" name="Google Shape;484;p4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p40"/>
          <p:cNvSpPr/>
          <p:nvPr/>
        </p:nvSpPr>
        <p:spPr>
          <a:xfrm>
            <a:off x="460375" y="831273"/>
            <a:ext cx="8374867"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To control the logic flow of the Dart code, take a look at the following flow statements: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if and else are the most common flow statements; they decide which code to run by comparing multiple scenarios.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The ternary operator is similar to the if and else statements but used when only two choices are needed.</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for loops allow iterating a List of values.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while and do-while are a common pair. Use the while loop to evaluate the condition before running the loop, and use do-while to evaluate the condition after the loop.</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while and break are useful if you need to stop evaluating the condition in the loop.</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continue is for when you need to stop the current loop and start the next loop iteration.</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 switch and case are alternatives to the if and else statements, but they require a default clause.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p41"/>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Function</a:t>
            </a:r>
            <a:endParaRPr/>
          </a:p>
        </p:txBody>
      </p:sp>
      <p:cxnSp>
        <p:nvCxnSpPr>
          <p:cNvPr id="491" name="Google Shape;491;p41"/>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492" name="Google Shape;492;p4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493" name="Google Shape;493;p4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4" name="Google Shape;494;p41"/>
          <p:cNvSpPr/>
          <p:nvPr/>
        </p:nvSpPr>
        <p:spPr>
          <a:xfrm>
            <a:off x="460375" y="831273"/>
            <a:ext cx="8374867"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Functions are used to group reusable logic. A function can optionally take parameters and return values. If the function executes a single expression, you can use the arrow (=&gt;) syntax. All functions return a value by default, and if no return statement is specified, Dart automatically appends to the function body the return null statement, which is implicitly added for you.</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Functions - Our main() is a function</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void main() =&gt; runApp(new MyApp());</a:t>
            </a:r>
            <a:endParaRPr/>
          </a:p>
          <a:p>
            <a:pPr indent="0" lvl="0" marL="0" marR="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Function - pass value and return value</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bool orderEspresso(int howManyCups) {</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print('Cups #: $howManyCups');</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return true;</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42"/>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Import Packages</a:t>
            </a:r>
            <a:endParaRPr/>
          </a:p>
        </p:txBody>
      </p:sp>
      <p:cxnSp>
        <p:nvCxnSpPr>
          <p:cNvPr id="500" name="Google Shape;500;p42"/>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501" name="Google Shape;501;p4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502" name="Google Shape;502;p42"/>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p42"/>
          <p:cNvSpPr/>
          <p:nvPr/>
        </p:nvSpPr>
        <p:spPr>
          <a:xfrm>
            <a:off x="460375" y="831273"/>
            <a:ext cx="8374867"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To use an external package, library or an external class, use the import statement. Separating code logic into different class files allows you to separate and group code into manageable objects. The import statement allows access to external packages and classes. It requires only one argument, which specifies the uniform resource identifier (URI) of the class/library. If the library is created by a package manager, then you specify the package: scheme before the URI. If importing a class, you specify the location and class name or the package: directive.</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Import the material package</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import 'package:flutter/material.dart';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Import external class</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import 'charts.dart';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Import external class in a different folder</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import 'services/charts_api.dart';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Import external class with package: directive</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import 'package:project_name/services/charts_api.dart';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g37b14de0b79_0_14"/>
          <p:cNvSpPr txBox="1"/>
          <p:nvPr>
            <p:ph type="title"/>
          </p:nvPr>
        </p:nvSpPr>
        <p:spPr>
          <a:xfrm>
            <a:off x="0" y="0"/>
            <a:ext cx="8229600" cy="5769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Asynchronous</a:t>
            </a:r>
            <a:endParaRPr/>
          </a:p>
        </p:txBody>
      </p:sp>
      <p:cxnSp>
        <p:nvCxnSpPr>
          <p:cNvPr id="509" name="Google Shape;509;g37b14de0b79_0_14"/>
          <p:cNvCxnSpPr/>
          <p:nvPr/>
        </p:nvCxnSpPr>
        <p:spPr>
          <a:xfrm>
            <a:off x="0" y="576943"/>
            <a:ext cx="7337100" cy="1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descr="Google's Flutter framework spreads its wings and goes multi-platform |  TechCrunch" id="510" name="Google Shape;510;g37b14de0b79_0_14"/>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511" name="Google Shape;511;g37b14de0b79_0_14"/>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2" name="Google Shape;512;g37b14de0b79_0_14"/>
          <p:cNvSpPr/>
          <p:nvPr/>
        </p:nvSpPr>
        <p:spPr>
          <a:xfrm>
            <a:off x="460375" y="831273"/>
            <a:ext cx="8374800" cy="403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600">
                <a:solidFill>
                  <a:schemeClr val="dk1"/>
                </a:solidFill>
              </a:rPr>
              <a:t>A </a:t>
            </a:r>
            <a:r>
              <a:rPr b="1" lang="en-US" sz="1600">
                <a:solidFill>
                  <a:schemeClr val="dk1"/>
                </a:solidFill>
                <a:latin typeface="Consolas"/>
                <a:ea typeface="Consolas"/>
                <a:cs typeface="Consolas"/>
                <a:sym typeface="Consolas"/>
              </a:rPr>
              <a:t>Future</a:t>
            </a:r>
            <a:r>
              <a:rPr lang="en-US" sz="1600">
                <a:solidFill>
                  <a:schemeClr val="dk1"/>
                </a:solidFill>
              </a:rPr>
              <a:t> in Dart represents a value that will be available later. Similar like a “promise” of a result.</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It might complete successfully with some data, or fail with an error.</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600">
                <a:solidFill>
                  <a:schemeClr val="dk1"/>
                </a:solidFill>
              </a:rPr>
              <a:t>Example:</a:t>
            </a:r>
            <a:endParaRPr sz="1600">
              <a:solidFill>
                <a:schemeClr val="dk1"/>
              </a:solidFill>
            </a:endParaRPr>
          </a:p>
          <a:p>
            <a:pPr indent="0" lvl="0" marL="0" rtl="0" algn="l">
              <a:spcBef>
                <a:spcPts val="0"/>
              </a:spcBef>
              <a:spcAft>
                <a:spcPts val="0"/>
              </a:spcAft>
              <a:buNone/>
            </a:pPr>
            <a:r>
              <a:rPr lang="en-US" sz="1600">
                <a:solidFill>
                  <a:schemeClr val="dk1"/>
                </a:solidFill>
                <a:latin typeface="Consolas"/>
                <a:ea typeface="Consolas"/>
                <a:cs typeface="Consolas"/>
                <a:sym typeface="Consolas"/>
              </a:rPr>
              <a:t>// Here, fetchUser returns a Future&lt;String&gt;. The result "Andre" will only be available after 2 seconds.</a:t>
            </a:r>
            <a:br>
              <a:rPr lang="en-US" sz="1600">
                <a:solidFill>
                  <a:schemeClr val="dk1"/>
                </a:solidFill>
                <a:latin typeface="Consolas"/>
                <a:ea typeface="Consolas"/>
                <a:cs typeface="Consolas"/>
                <a:sym typeface="Consolas"/>
              </a:rPr>
            </a:b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Future&lt;String&gt; fetchUser() {</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  return Future.delayed(Duration(seconds: 2), () =&gt; "Andre");</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US"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g37b14de0b79_0_25"/>
          <p:cNvSpPr txBox="1"/>
          <p:nvPr>
            <p:ph type="title"/>
          </p:nvPr>
        </p:nvSpPr>
        <p:spPr>
          <a:xfrm>
            <a:off x="0" y="0"/>
            <a:ext cx="8229600" cy="5769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Asynchronous</a:t>
            </a:r>
            <a:endParaRPr/>
          </a:p>
        </p:txBody>
      </p:sp>
      <p:cxnSp>
        <p:nvCxnSpPr>
          <p:cNvPr id="518" name="Google Shape;518;g37b14de0b79_0_25"/>
          <p:cNvCxnSpPr/>
          <p:nvPr/>
        </p:nvCxnSpPr>
        <p:spPr>
          <a:xfrm>
            <a:off x="0" y="576943"/>
            <a:ext cx="7337100" cy="1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descr="Google's Flutter framework spreads its wings and goes multi-platform |  TechCrunch" id="519" name="Google Shape;519;g37b14de0b79_0_25"/>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520" name="Google Shape;520;g37b14de0b79_0_25"/>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1" name="Google Shape;521;g37b14de0b79_0_25"/>
          <p:cNvSpPr/>
          <p:nvPr/>
        </p:nvSpPr>
        <p:spPr>
          <a:xfrm>
            <a:off x="460375" y="831273"/>
            <a:ext cx="8374800" cy="403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solidFill>
                  <a:schemeClr val="dk1"/>
                </a:solidFill>
              </a:rPr>
              <a:t>You mark a function with </a:t>
            </a:r>
            <a:r>
              <a:rPr b="1" lang="en-US" sz="1600">
                <a:solidFill>
                  <a:schemeClr val="dk1"/>
                </a:solidFill>
                <a:latin typeface="Consolas"/>
                <a:ea typeface="Consolas"/>
                <a:cs typeface="Consolas"/>
                <a:sym typeface="Consolas"/>
              </a:rPr>
              <a:t>async</a:t>
            </a:r>
            <a:r>
              <a:rPr lang="en-US" sz="1600">
                <a:solidFill>
                  <a:schemeClr val="dk1"/>
                </a:solidFill>
              </a:rPr>
              <a:t> when it contains asynchronous code (i.e., code that returns </a:t>
            </a:r>
            <a:r>
              <a:rPr b="1" lang="en-US" sz="1600">
                <a:solidFill>
                  <a:schemeClr val="dk1"/>
                </a:solidFill>
                <a:latin typeface="Consolas"/>
                <a:ea typeface="Consolas"/>
                <a:cs typeface="Consolas"/>
                <a:sym typeface="Consolas"/>
              </a:rPr>
              <a:t>Futures</a:t>
            </a:r>
            <a:r>
              <a:rPr lang="en-US" sz="1600">
                <a:solidFill>
                  <a:schemeClr val="dk1"/>
                </a:solidFill>
              </a:rPr>
              <a:t> and may pause while waiting).</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SzPts val="1100"/>
              <a:buNone/>
            </a:pPr>
            <a:r>
              <a:rPr lang="en-US" sz="1600">
                <a:solidFill>
                  <a:schemeClr val="dk1"/>
                </a:solidFill>
              </a:rPr>
              <a:t>An </a:t>
            </a:r>
            <a:r>
              <a:rPr b="1" lang="en-US" sz="1600">
                <a:solidFill>
                  <a:schemeClr val="dk1"/>
                </a:solidFill>
                <a:latin typeface="Consolas"/>
                <a:ea typeface="Consolas"/>
                <a:cs typeface="Consolas"/>
                <a:sym typeface="Consolas"/>
              </a:rPr>
              <a:t>async</a:t>
            </a:r>
            <a:r>
              <a:rPr lang="en-US" sz="1600">
                <a:solidFill>
                  <a:schemeClr val="dk1"/>
                </a:solidFill>
              </a:rPr>
              <a:t> function always returns a </a:t>
            </a:r>
            <a:r>
              <a:rPr b="1" lang="en-US" sz="1600">
                <a:solidFill>
                  <a:schemeClr val="dk1"/>
                </a:solidFill>
                <a:latin typeface="Consolas"/>
                <a:ea typeface="Consolas"/>
                <a:cs typeface="Consolas"/>
                <a:sym typeface="Consolas"/>
              </a:rPr>
              <a:t>Future</a:t>
            </a:r>
            <a:r>
              <a:rPr lang="en-US" sz="1600">
                <a:solidFill>
                  <a:schemeClr val="dk1"/>
                </a:solidFill>
              </a:rPr>
              <a:t>, even if you return a plain value.</a:t>
            </a:r>
            <a:endParaRPr sz="1600">
              <a:solidFill>
                <a:schemeClr val="dk1"/>
              </a:solidFill>
            </a:endParaRPr>
          </a:p>
          <a:p>
            <a:pPr indent="0" lvl="0" marL="0" rtl="0" algn="l">
              <a:spcBef>
                <a:spcPts val="0"/>
              </a:spcBef>
              <a:spcAft>
                <a:spcPts val="0"/>
              </a:spcAft>
              <a:buSzPts val="1100"/>
              <a:buNone/>
            </a:pPr>
            <a:r>
              <a:t/>
            </a:r>
            <a:endParaRPr sz="1600">
              <a:solidFill>
                <a:schemeClr val="dk1"/>
              </a:solidFill>
            </a:endParaRPr>
          </a:p>
          <a:p>
            <a:pPr indent="0" lvl="0" marL="0" rtl="0" algn="l">
              <a:spcBef>
                <a:spcPts val="0"/>
              </a:spcBef>
              <a:spcAft>
                <a:spcPts val="0"/>
              </a:spcAft>
              <a:buSzPts val="1100"/>
              <a:buNone/>
            </a:pPr>
            <a:r>
              <a:rPr lang="en-US" sz="1600">
                <a:solidFill>
                  <a:schemeClr val="dk1"/>
                </a:solidFill>
              </a:rPr>
              <a:t>Example:</a:t>
            </a:r>
            <a:endParaRPr sz="1600">
              <a:solidFill>
                <a:schemeClr val="dk1"/>
              </a:solidFill>
            </a:endParaRPr>
          </a:p>
          <a:p>
            <a:pPr indent="0" lvl="0" marL="0" rtl="0" algn="l">
              <a:spcBef>
                <a:spcPts val="0"/>
              </a:spcBef>
              <a:spcAft>
                <a:spcPts val="0"/>
              </a:spcAft>
              <a:buSzPts val="1100"/>
              <a:buNone/>
            </a:pPr>
            <a:r>
              <a:t/>
            </a:r>
            <a:endParaRPr sz="1600">
              <a:solidFill>
                <a:schemeClr val="dk1"/>
              </a:solidFill>
            </a:endParaRPr>
          </a:p>
          <a:p>
            <a:pPr indent="0" lvl="0" marL="0" rtl="0" algn="l">
              <a:spcBef>
                <a:spcPts val="0"/>
              </a:spcBef>
              <a:spcAft>
                <a:spcPts val="0"/>
              </a:spcAft>
              <a:buSzPts val="1100"/>
              <a:buNone/>
            </a:pPr>
            <a:r>
              <a:rPr lang="en-US" sz="1600">
                <a:solidFill>
                  <a:schemeClr val="dk1"/>
                </a:solidFill>
                <a:latin typeface="Consolas"/>
                <a:ea typeface="Consolas"/>
                <a:cs typeface="Consolas"/>
                <a:sym typeface="Consolas"/>
              </a:rPr>
              <a:t>// Even though we just print something, because the function is marked async, its return type is wrapped in a Future.</a:t>
            </a:r>
            <a:br>
              <a:rPr lang="en-US" sz="1600">
                <a:solidFill>
                  <a:schemeClr val="dk1"/>
                </a:solidFill>
                <a:latin typeface="Consolas"/>
                <a:ea typeface="Consolas"/>
                <a:cs typeface="Consolas"/>
                <a:sym typeface="Consolas"/>
              </a:rPr>
            </a:br>
            <a:endParaRPr sz="1600">
              <a:solidFill>
                <a:schemeClr val="dk1"/>
              </a:solidFill>
              <a:latin typeface="Consolas"/>
              <a:ea typeface="Consolas"/>
              <a:cs typeface="Consolas"/>
              <a:sym typeface="Consolas"/>
            </a:endParaRPr>
          </a:p>
          <a:p>
            <a:pPr indent="0" lvl="0" marL="0" rtl="0" algn="l">
              <a:spcBef>
                <a:spcPts val="0"/>
              </a:spcBef>
              <a:spcAft>
                <a:spcPts val="0"/>
              </a:spcAft>
              <a:buSzPts val="1100"/>
              <a:buNone/>
            </a:pPr>
            <a:r>
              <a:rPr lang="en-US" sz="1600">
                <a:solidFill>
                  <a:schemeClr val="dk1"/>
                </a:solidFill>
                <a:latin typeface="Consolas"/>
                <a:ea typeface="Consolas"/>
                <a:cs typeface="Consolas"/>
                <a:sym typeface="Consolas"/>
              </a:rPr>
              <a:t>Future&lt;void&gt; printUser() async {</a:t>
            </a:r>
            <a:endParaRPr sz="1600">
              <a:solidFill>
                <a:schemeClr val="dk1"/>
              </a:solidFill>
              <a:latin typeface="Consolas"/>
              <a:ea typeface="Consolas"/>
              <a:cs typeface="Consolas"/>
              <a:sym typeface="Consolas"/>
            </a:endParaRPr>
          </a:p>
          <a:p>
            <a:pPr indent="0" lvl="0" marL="0" rtl="0" algn="l">
              <a:spcBef>
                <a:spcPts val="0"/>
              </a:spcBef>
              <a:spcAft>
                <a:spcPts val="0"/>
              </a:spcAft>
              <a:buSzPts val="1100"/>
              <a:buNone/>
            </a:pPr>
            <a:r>
              <a:rPr lang="en-US" sz="1600">
                <a:solidFill>
                  <a:schemeClr val="dk1"/>
                </a:solidFill>
                <a:latin typeface="Consolas"/>
                <a:ea typeface="Consolas"/>
                <a:cs typeface="Consolas"/>
                <a:sym typeface="Consolas"/>
              </a:rPr>
              <a:t>  String user = await fetchUser();</a:t>
            </a:r>
            <a:endParaRPr sz="1600">
              <a:solidFill>
                <a:schemeClr val="dk1"/>
              </a:solidFill>
              <a:latin typeface="Consolas"/>
              <a:ea typeface="Consolas"/>
              <a:cs typeface="Consolas"/>
              <a:sym typeface="Consolas"/>
            </a:endParaRPr>
          </a:p>
          <a:p>
            <a:pPr indent="0" lvl="0" marL="0" rtl="0" algn="l">
              <a:spcBef>
                <a:spcPts val="0"/>
              </a:spcBef>
              <a:spcAft>
                <a:spcPts val="0"/>
              </a:spcAft>
              <a:buSzPts val="1100"/>
              <a:buNone/>
            </a:pPr>
            <a:r>
              <a:rPr lang="en-US" sz="1600">
                <a:solidFill>
                  <a:schemeClr val="dk1"/>
                </a:solidFill>
                <a:latin typeface="Consolas"/>
                <a:ea typeface="Consolas"/>
                <a:cs typeface="Consolas"/>
                <a:sym typeface="Consolas"/>
              </a:rPr>
              <a:t>  print(user);</a:t>
            </a:r>
            <a:endParaRPr sz="1600">
              <a:solidFill>
                <a:schemeClr val="dk1"/>
              </a:solidFill>
              <a:latin typeface="Consolas"/>
              <a:ea typeface="Consolas"/>
              <a:cs typeface="Consolas"/>
              <a:sym typeface="Consolas"/>
            </a:endParaRPr>
          </a:p>
          <a:p>
            <a:pPr indent="0" lvl="0" marL="0" rtl="0" algn="l">
              <a:spcBef>
                <a:spcPts val="0"/>
              </a:spcBef>
              <a:spcAft>
                <a:spcPts val="0"/>
              </a:spcAft>
              <a:buSzPts val="1100"/>
              <a:buNone/>
            </a:pPr>
            <a:r>
              <a:rPr lang="en-US" sz="1600">
                <a:solidFill>
                  <a:schemeClr val="dk1"/>
                </a:solidFill>
                <a:latin typeface="Consolas"/>
                <a:ea typeface="Consolas"/>
                <a:cs typeface="Consolas"/>
                <a:sym typeface="Consolas"/>
              </a:rPr>
              <a:t>}</a:t>
            </a:r>
            <a:endParaRPr sz="16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g37b14de0b79_0_36"/>
          <p:cNvSpPr txBox="1"/>
          <p:nvPr>
            <p:ph type="title"/>
          </p:nvPr>
        </p:nvSpPr>
        <p:spPr>
          <a:xfrm>
            <a:off x="0" y="0"/>
            <a:ext cx="8229600" cy="5769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Asynchronous</a:t>
            </a:r>
            <a:endParaRPr/>
          </a:p>
        </p:txBody>
      </p:sp>
      <p:cxnSp>
        <p:nvCxnSpPr>
          <p:cNvPr id="527" name="Google Shape;527;g37b14de0b79_0_36"/>
          <p:cNvCxnSpPr/>
          <p:nvPr/>
        </p:nvCxnSpPr>
        <p:spPr>
          <a:xfrm>
            <a:off x="0" y="576943"/>
            <a:ext cx="7337100" cy="1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descr="Google's Flutter framework spreads its wings and goes multi-platform |  TechCrunch" id="528" name="Google Shape;528;g37b14de0b79_0_36"/>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529" name="Google Shape;529;g37b14de0b79_0_36"/>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0" name="Google Shape;530;g37b14de0b79_0_36"/>
          <p:cNvSpPr/>
          <p:nvPr/>
        </p:nvSpPr>
        <p:spPr>
          <a:xfrm>
            <a:off x="460375" y="831273"/>
            <a:ext cx="8374800" cy="403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solidFill>
                  <a:schemeClr val="dk1"/>
                </a:solidFill>
              </a:rPr>
              <a:t>Inside an </a:t>
            </a:r>
            <a:r>
              <a:rPr b="1" lang="en-US" sz="1600">
                <a:solidFill>
                  <a:schemeClr val="dk1"/>
                </a:solidFill>
                <a:latin typeface="Consolas"/>
                <a:ea typeface="Consolas"/>
                <a:cs typeface="Consolas"/>
                <a:sym typeface="Consolas"/>
              </a:rPr>
              <a:t>async</a:t>
            </a:r>
            <a:r>
              <a:rPr lang="en-US" sz="1600">
                <a:solidFill>
                  <a:schemeClr val="dk1"/>
                </a:solidFill>
              </a:rPr>
              <a:t> function, you can use </a:t>
            </a:r>
            <a:r>
              <a:rPr b="1" lang="en-US" sz="1600">
                <a:solidFill>
                  <a:schemeClr val="dk1"/>
                </a:solidFill>
                <a:latin typeface="Consolas"/>
                <a:ea typeface="Consolas"/>
                <a:cs typeface="Consolas"/>
                <a:sym typeface="Consolas"/>
              </a:rPr>
              <a:t>await</a:t>
            </a:r>
            <a:r>
              <a:rPr lang="en-US" sz="1600">
                <a:solidFill>
                  <a:schemeClr val="dk1"/>
                </a:solidFill>
              </a:rPr>
              <a:t> to pause execution until the </a:t>
            </a:r>
            <a:r>
              <a:rPr b="1" lang="en-US" sz="1600">
                <a:solidFill>
                  <a:schemeClr val="dk1"/>
                </a:solidFill>
                <a:latin typeface="Consolas"/>
                <a:ea typeface="Consolas"/>
                <a:cs typeface="Consolas"/>
                <a:sym typeface="Consolas"/>
              </a:rPr>
              <a:t>Future</a:t>
            </a:r>
            <a:r>
              <a:rPr lang="en-US" sz="1600">
                <a:solidFill>
                  <a:schemeClr val="dk1"/>
                </a:solidFill>
              </a:rPr>
              <a:t> completes.</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US" sz="1600">
                <a:solidFill>
                  <a:schemeClr val="dk1"/>
                </a:solidFill>
              </a:rPr>
              <a:t>It lets you write asynchronous code that looks more like synchronous code.</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SzPts val="1100"/>
              <a:buNone/>
            </a:pPr>
            <a:r>
              <a:rPr lang="en-US" sz="1600">
                <a:solidFill>
                  <a:schemeClr val="dk1"/>
                </a:solidFill>
              </a:rPr>
              <a:t>Example:</a:t>
            </a:r>
            <a:endParaRPr sz="1600">
              <a:solidFill>
                <a:schemeClr val="dk1"/>
              </a:solidFill>
            </a:endParaRPr>
          </a:p>
          <a:p>
            <a:pPr indent="0" lvl="0" marL="0" rtl="0" algn="l">
              <a:spcBef>
                <a:spcPts val="0"/>
              </a:spcBef>
              <a:spcAft>
                <a:spcPts val="0"/>
              </a:spcAft>
              <a:buSzPts val="1100"/>
              <a:buNone/>
            </a:pPr>
            <a:r>
              <a:t/>
            </a:r>
            <a:endParaRPr sz="1600">
              <a:solidFill>
                <a:schemeClr val="dk1"/>
              </a:solidFill>
            </a:endParaRPr>
          </a:p>
          <a:p>
            <a:pPr indent="0" lvl="0" marL="0" rtl="0" algn="l">
              <a:spcBef>
                <a:spcPts val="0"/>
              </a:spcBef>
              <a:spcAft>
                <a:spcPts val="0"/>
              </a:spcAft>
              <a:buSzPts val="1100"/>
              <a:buNone/>
            </a:pPr>
            <a:r>
              <a:rPr lang="en-US" sz="1500">
                <a:solidFill>
                  <a:schemeClr val="dk1"/>
                </a:solidFill>
                <a:latin typeface="Consolas"/>
                <a:ea typeface="Consolas"/>
                <a:cs typeface="Consolas"/>
                <a:sym typeface="Consolas"/>
              </a:rPr>
              <a:t>void main() async {</a:t>
            </a:r>
            <a:endParaRPr sz="1500">
              <a:solidFill>
                <a:schemeClr val="dk1"/>
              </a:solidFill>
              <a:latin typeface="Consolas"/>
              <a:ea typeface="Consolas"/>
              <a:cs typeface="Consolas"/>
              <a:sym typeface="Consolas"/>
            </a:endParaRPr>
          </a:p>
          <a:p>
            <a:pPr indent="0" lvl="0" marL="0" rtl="0" algn="l">
              <a:spcBef>
                <a:spcPts val="0"/>
              </a:spcBef>
              <a:spcAft>
                <a:spcPts val="0"/>
              </a:spcAft>
              <a:buSzPts val="1100"/>
              <a:buNone/>
            </a:pPr>
            <a:r>
              <a:rPr lang="en-US" sz="1500">
                <a:solidFill>
                  <a:schemeClr val="dk1"/>
                </a:solidFill>
                <a:latin typeface="Consolas"/>
                <a:ea typeface="Consolas"/>
                <a:cs typeface="Consolas"/>
                <a:sym typeface="Consolas"/>
              </a:rPr>
              <a:t>  print("Fetching user...");</a:t>
            </a:r>
            <a:endParaRPr sz="1500">
              <a:solidFill>
                <a:schemeClr val="dk1"/>
              </a:solidFill>
              <a:latin typeface="Consolas"/>
              <a:ea typeface="Consolas"/>
              <a:cs typeface="Consolas"/>
              <a:sym typeface="Consolas"/>
            </a:endParaRPr>
          </a:p>
          <a:p>
            <a:pPr indent="0" lvl="0" marL="0" rtl="0" algn="l">
              <a:spcBef>
                <a:spcPts val="0"/>
              </a:spcBef>
              <a:spcAft>
                <a:spcPts val="0"/>
              </a:spcAft>
              <a:buSzPts val="1100"/>
              <a:buNone/>
            </a:pPr>
            <a:r>
              <a:rPr lang="en-US" sz="1500">
                <a:solidFill>
                  <a:schemeClr val="dk1"/>
                </a:solidFill>
                <a:latin typeface="Consolas"/>
                <a:ea typeface="Consolas"/>
                <a:cs typeface="Consolas"/>
                <a:sym typeface="Consolas"/>
              </a:rPr>
              <a:t>  String user = await fetchUser(); // waits here until the future completes</a:t>
            </a:r>
            <a:endParaRPr sz="1500">
              <a:solidFill>
                <a:schemeClr val="dk1"/>
              </a:solidFill>
              <a:latin typeface="Consolas"/>
              <a:ea typeface="Consolas"/>
              <a:cs typeface="Consolas"/>
              <a:sym typeface="Consolas"/>
            </a:endParaRPr>
          </a:p>
          <a:p>
            <a:pPr indent="0" lvl="0" marL="0" rtl="0" algn="l">
              <a:spcBef>
                <a:spcPts val="0"/>
              </a:spcBef>
              <a:spcAft>
                <a:spcPts val="0"/>
              </a:spcAft>
              <a:buSzPts val="1100"/>
              <a:buNone/>
            </a:pPr>
            <a:r>
              <a:rPr lang="en-US" sz="1500">
                <a:solidFill>
                  <a:schemeClr val="dk1"/>
                </a:solidFill>
                <a:latin typeface="Consolas"/>
                <a:ea typeface="Consolas"/>
                <a:cs typeface="Consolas"/>
                <a:sym typeface="Consolas"/>
              </a:rPr>
              <a:t>  print("User: $user");</a:t>
            </a:r>
            <a:endParaRPr sz="1500">
              <a:solidFill>
                <a:schemeClr val="dk1"/>
              </a:solidFill>
              <a:latin typeface="Consolas"/>
              <a:ea typeface="Consolas"/>
              <a:cs typeface="Consolas"/>
              <a:sym typeface="Consolas"/>
            </a:endParaRPr>
          </a:p>
          <a:p>
            <a:pPr indent="0" lvl="0" marL="0" rtl="0" algn="l">
              <a:spcBef>
                <a:spcPts val="0"/>
              </a:spcBef>
              <a:spcAft>
                <a:spcPts val="0"/>
              </a:spcAft>
              <a:buSzPts val="1100"/>
              <a:buNone/>
            </a:pPr>
            <a:r>
              <a:rPr lang="en-US" sz="1500">
                <a:solidFill>
                  <a:schemeClr val="dk1"/>
                </a:solidFill>
                <a:latin typeface="Consolas"/>
                <a:ea typeface="Consolas"/>
                <a:cs typeface="Consolas"/>
                <a:sym typeface="Consolas"/>
              </a:rPr>
              <a:t>}</a:t>
            </a:r>
            <a:endParaRPr sz="15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sp>
        <p:nvSpPr>
          <p:cNvPr id="531" name="Google Shape;531;g37b14de0b79_0_36"/>
          <p:cNvSpPr txBox="1"/>
          <p:nvPr/>
        </p:nvSpPr>
        <p:spPr>
          <a:xfrm>
            <a:off x="3424400" y="3536750"/>
            <a:ext cx="3000000" cy="10467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Output:</a:t>
            </a:r>
            <a:br>
              <a:rPr lang="en-US">
                <a:solidFill>
                  <a:schemeClr val="lt1"/>
                </a:solidFill>
              </a:rPr>
            </a:br>
            <a:r>
              <a:rPr lang="en-US">
                <a:solidFill>
                  <a:schemeClr val="lt1"/>
                </a:solidFill>
                <a:latin typeface="Consolas"/>
                <a:ea typeface="Consolas"/>
                <a:cs typeface="Consolas"/>
                <a:sym typeface="Consolas"/>
              </a:rPr>
              <a:t>Fetching user...</a:t>
            </a:r>
            <a:endParaRPr>
              <a:solidFill>
                <a:schemeClr val="lt1"/>
              </a:solidFill>
              <a:latin typeface="Consolas"/>
              <a:ea typeface="Consolas"/>
              <a:cs typeface="Consolas"/>
              <a:sym typeface="Consolas"/>
            </a:endParaRPr>
          </a:p>
          <a:p>
            <a:pPr indent="0" lvl="0" marL="0" rtl="0" algn="l">
              <a:spcBef>
                <a:spcPts val="0"/>
              </a:spcBef>
              <a:spcAft>
                <a:spcPts val="0"/>
              </a:spcAft>
              <a:buNone/>
            </a:pPr>
            <a:r>
              <a:rPr lang="en-US">
                <a:solidFill>
                  <a:schemeClr val="accent2"/>
                </a:solidFill>
              </a:rPr>
              <a:t>(2 seconds later)</a:t>
            </a:r>
            <a:endParaRPr>
              <a:solidFill>
                <a:schemeClr val="accent2"/>
              </a:solidFill>
            </a:endParaRPr>
          </a:p>
          <a:p>
            <a:pPr indent="0" lvl="0" marL="0" rtl="0" algn="l">
              <a:spcBef>
                <a:spcPts val="0"/>
              </a:spcBef>
              <a:spcAft>
                <a:spcPts val="0"/>
              </a:spcAft>
              <a:buNone/>
            </a:pPr>
            <a:r>
              <a:rPr lang="en-US">
                <a:solidFill>
                  <a:schemeClr val="lt1"/>
                </a:solidFill>
                <a:latin typeface="Consolas"/>
                <a:ea typeface="Consolas"/>
                <a:cs typeface="Consolas"/>
                <a:sym typeface="Consolas"/>
              </a:rPr>
              <a:t>User: Andre</a:t>
            </a:r>
            <a:endParaRPr>
              <a:solidFill>
                <a:schemeClr val="lt1"/>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5"/>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What is Flutter</a:t>
            </a:r>
            <a:endParaRPr/>
          </a:p>
        </p:txBody>
      </p:sp>
      <p:cxnSp>
        <p:nvCxnSpPr>
          <p:cNvPr id="120" name="Google Shape;120;p5"/>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121" name="Google Shape;121;p5"/>
          <p:cNvSpPr txBox="1"/>
          <p:nvPr>
            <p:ph idx="1" type="body"/>
          </p:nvPr>
        </p:nvSpPr>
        <p:spPr>
          <a:xfrm>
            <a:off x="4082902" y="1010093"/>
            <a:ext cx="4529470" cy="220094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600"/>
              <a:buNone/>
            </a:pPr>
            <a:r>
              <a:rPr lang="en-US" sz="1600"/>
              <a:t>Flutter is Google’s UI toolkit for building beautiful, natively compiled applications for </a:t>
            </a:r>
            <a:r>
              <a:rPr lang="en-US" sz="1600" u="sng">
                <a:solidFill>
                  <a:schemeClr val="hlink"/>
                </a:solidFill>
                <a:hlinkClick r:id="rId4"/>
              </a:rPr>
              <a:t>mobile</a:t>
            </a:r>
            <a:r>
              <a:rPr lang="en-US" sz="1600"/>
              <a:t>, </a:t>
            </a:r>
            <a:r>
              <a:rPr lang="en-US" sz="1600" u="sng">
                <a:solidFill>
                  <a:schemeClr val="hlink"/>
                </a:solidFill>
                <a:hlinkClick r:id="rId5"/>
              </a:rPr>
              <a:t>web</a:t>
            </a:r>
            <a:r>
              <a:rPr lang="en-US" sz="1600"/>
              <a:t>, and </a:t>
            </a:r>
            <a:r>
              <a:rPr lang="en-US" sz="1600" u="sng">
                <a:solidFill>
                  <a:schemeClr val="hlink"/>
                </a:solidFill>
                <a:hlinkClick r:id="rId6"/>
              </a:rPr>
              <a:t>desktop</a:t>
            </a:r>
            <a:r>
              <a:rPr lang="en-US" sz="1600"/>
              <a:t> from a single codebase.</a:t>
            </a:r>
            <a:endParaRPr/>
          </a:p>
        </p:txBody>
      </p:sp>
      <p:pic>
        <p:nvPicPr>
          <p:cNvPr id="122" name="Google Shape;122;p5"/>
          <p:cNvPicPr preferRelativeResize="0"/>
          <p:nvPr/>
        </p:nvPicPr>
        <p:blipFill rotWithShape="1">
          <a:blip r:embed="rId7">
            <a:alphaModFix/>
          </a:blip>
          <a:srcRect b="0" l="0" r="0" t="0"/>
          <a:stretch/>
        </p:blipFill>
        <p:spPr>
          <a:xfrm>
            <a:off x="1104406" y="2493811"/>
            <a:ext cx="7005002" cy="2640402"/>
          </a:xfrm>
          <a:prstGeom prst="rect">
            <a:avLst/>
          </a:prstGeom>
          <a:noFill/>
          <a:ln>
            <a:noFill/>
          </a:ln>
        </p:spPr>
      </p:pic>
      <p:sp>
        <p:nvSpPr>
          <p:cNvPr descr="Google's Flutter framework spreads its wings and goes multi-platform |  TechCrunch" id="123" name="Google Shape;123;p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24" name="Google Shape;124;p5"/>
          <p:cNvPicPr preferRelativeResize="0"/>
          <p:nvPr/>
        </p:nvPicPr>
        <p:blipFill rotWithShape="1">
          <a:blip r:embed="rId8">
            <a:alphaModFix/>
          </a:blip>
          <a:srcRect b="0" l="0" r="0" t="0"/>
          <a:stretch/>
        </p:blipFill>
        <p:spPr>
          <a:xfrm>
            <a:off x="706396" y="748025"/>
            <a:ext cx="2886075" cy="1704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43"/>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Asynchronous</a:t>
            </a:r>
            <a:endParaRPr/>
          </a:p>
        </p:txBody>
      </p:sp>
      <p:cxnSp>
        <p:nvCxnSpPr>
          <p:cNvPr id="537" name="Google Shape;537;p43"/>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538" name="Google Shape;538;p4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539" name="Google Shape;539;p4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0" name="Google Shape;540;p43"/>
          <p:cNvSpPr/>
          <p:nvPr/>
        </p:nvSpPr>
        <p:spPr>
          <a:xfrm>
            <a:off x="460375" y="831273"/>
            <a:ext cx="8374867"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onsolas"/>
                <a:ea typeface="Consolas"/>
                <a:cs typeface="Consolas"/>
                <a:sym typeface="Consolas"/>
              </a:rPr>
              <a:t>// Async and await Function with Future - return value of integer</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Future&lt;int&gt; totalCookiesCount() async {</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int cookiesCount = await lookupTotalCookiesCountDatabase(); // Returns 33</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return cookiesCount;</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 Async method to call web server</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Future&lt;int&gt; lookupTotalCookiesCountDatabase() async {</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 In a real world app we call the web server to retrieve live data</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return 33;</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 User pressed button</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totalCookiesCount()</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.then((count) {</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print('cookiesCount: ${count}');</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print('This will print before cookiesCount');</a:t>
            </a:r>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 This will print before cookiesCount</a:t>
            </a:r>
            <a:endParaRPr sz="1400">
              <a:solidFill>
                <a:schemeClr val="dk1"/>
              </a:solidFill>
              <a:latin typeface="Consolas"/>
              <a:ea typeface="Consolas"/>
              <a:cs typeface="Consolas"/>
              <a:sym typeface="Consolas"/>
            </a:endParaRPr>
          </a:p>
          <a:p>
            <a:pPr indent="0" lvl="0" marL="0" marR="0" rtl="0" algn="l">
              <a:spcBef>
                <a:spcPts val="0"/>
              </a:spcBef>
              <a:spcAft>
                <a:spcPts val="0"/>
              </a:spcAft>
              <a:buNone/>
            </a:pPr>
            <a:r>
              <a:rPr lang="en-US" sz="1400">
                <a:solidFill>
                  <a:schemeClr val="dk1"/>
                </a:solidFill>
                <a:latin typeface="Consolas"/>
                <a:ea typeface="Consolas"/>
                <a:cs typeface="Consolas"/>
                <a:sym typeface="Consolas"/>
              </a:rPr>
              <a:t>// cookiesCount: 33</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44"/>
          <p:cNvSpPr txBox="1"/>
          <p:nvPr>
            <p:ph type="title"/>
          </p:nvPr>
        </p:nvSpPr>
        <p:spPr>
          <a:xfrm>
            <a:off x="3567544" y="2180036"/>
            <a:ext cx="5424055" cy="7525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DAE5F1"/>
              </a:buClr>
              <a:buSzPts val="5400"/>
              <a:buFont typeface="Arial"/>
              <a:buNone/>
            </a:pPr>
            <a:r>
              <a:rPr b="1" lang="en-US" sz="5400">
                <a:solidFill>
                  <a:srgbClr val="DAE5F1"/>
                </a:solidFill>
              </a:rPr>
              <a:t>EXERCISE</a:t>
            </a:r>
            <a:endParaRPr/>
          </a:p>
        </p:txBody>
      </p:sp>
      <p:sp>
        <p:nvSpPr>
          <p:cNvPr id="546" name="Google Shape;546;p44"/>
          <p:cNvSpPr txBox="1"/>
          <p:nvPr/>
        </p:nvSpPr>
        <p:spPr>
          <a:xfrm>
            <a:off x="1627907" y="2012758"/>
            <a:ext cx="1789545" cy="139110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538CD5"/>
              </a:buClr>
              <a:buSzPts val="8000"/>
              <a:buFont typeface="Arial"/>
              <a:buNone/>
            </a:pPr>
            <a:r>
              <a:rPr b="1" lang="en-US" sz="8000" cap="none">
                <a:solidFill>
                  <a:srgbClr val="538CD5"/>
                </a:solidFill>
                <a:latin typeface="Arial"/>
                <a:ea typeface="Arial"/>
                <a:cs typeface="Arial"/>
                <a:sym typeface="Arial"/>
              </a:rPr>
              <a:t>04</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0" name="Shape 550"/>
        <p:cNvGrpSpPr/>
        <p:nvPr/>
      </p:nvGrpSpPr>
      <p:grpSpPr>
        <a:xfrm>
          <a:off x="0" y="0"/>
          <a:ext cx="0" cy="0"/>
          <a:chOff x="0" y="0"/>
          <a:chExt cx="0" cy="0"/>
        </a:xfrm>
      </p:grpSpPr>
      <p:sp>
        <p:nvSpPr>
          <p:cNvPr id="551" name="Google Shape;551;p45"/>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Exercise</a:t>
            </a:r>
            <a:endParaRPr/>
          </a:p>
        </p:txBody>
      </p:sp>
      <p:cxnSp>
        <p:nvCxnSpPr>
          <p:cNvPr id="552" name="Google Shape;552;p45"/>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553" name="Google Shape;553;p4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554" name="Google Shape;554;p4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5" name="Google Shape;555;p45"/>
          <p:cNvSpPr/>
          <p:nvPr/>
        </p:nvSpPr>
        <p:spPr>
          <a:xfrm>
            <a:off x="460375" y="831273"/>
            <a:ext cx="8374867"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Modify the default app , by adding text below the counting text. The text consist of a number of smile emojis. The number of emojis equal to the _counter value.</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Can you replace the smile emoji with angry emoji in emoji number 5, 10, 15, etc.. ?</a:t>
            </a:r>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0" lvl="0" marL="0" marR="0" rtl="0" algn="l">
              <a:spcBef>
                <a:spcPts val="0"/>
              </a:spcBef>
              <a:spcAft>
                <a:spcPts val="0"/>
              </a:spcAft>
              <a:buNone/>
            </a:pPr>
            <a:r>
              <a:rPr lang="en-US" sz="2000">
                <a:solidFill>
                  <a:schemeClr val="dk1"/>
                </a:solidFill>
                <a:latin typeface="Arial"/>
                <a:ea typeface="Arial"/>
                <a:cs typeface="Arial"/>
                <a:sym typeface="Arial"/>
              </a:rPr>
              <a:t>Also, add text to display your NRP and Name.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46"/>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Homework</a:t>
            </a:r>
            <a:endParaRPr/>
          </a:p>
        </p:txBody>
      </p:sp>
      <p:cxnSp>
        <p:nvCxnSpPr>
          <p:cNvPr id="561" name="Google Shape;561;p46"/>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562" name="Google Shape;562;p4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blob:https://web.whatsapp.com/4be9237d-cfc1-462e-ba51-978e9348df04" id="563" name="Google Shape;563;p4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64" name="Google Shape;564;p46"/>
          <p:cNvSpPr/>
          <p:nvPr/>
        </p:nvSpPr>
        <p:spPr>
          <a:xfrm>
            <a:off x="460375" y="831273"/>
            <a:ext cx="8374867" cy="2246769"/>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Install Flutter on your computer.</a:t>
            </a:r>
            <a:endParaRPr/>
          </a:p>
          <a:p>
            <a:pPr indent="-457200" lvl="0" marL="457200" marR="0" rtl="0" algn="just">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Take a selfie of you and your computer screen that shows that you are ready to create Flutter projects.</a:t>
            </a:r>
            <a:endParaRPr/>
          </a:p>
          <a:p>
            <a:pPr indent="-457200" lvl="0" marL="457200" marR="0" rtl="0" algn="just">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Your screen must show the IDE (either Android Studio or VS Code) and emulator/Bluestack/browser that shows the result of your week 1 project (including the exercise).</a:t>
            </a:r>
            <a:endParaRPr/>
          </a:p>
          <a:p>
            <a:pPr indent="-457200" lvl="0" marL="457200" marR="0" rtl="0" algn="just">
              <a:spcBef>
                <a:spcPts val="0"/>
              </a:spcBef>
              <a:spcAft>
                <a:spcPts val="0"/>
              </a:spcAft>
              <a:buClr>
                <a:schemeClr val="dk1"/>
              </a:buClr>
              <a:buSzPts val="2000"/>
              <a:buFont typeface="Arial"/>
              <a:buAutoNum type="arabicPeriod"/>
            </a:pPr>
            <a:r>
              <a:rPr lang="en-US" sz="2000">
                <a:solidFill>
                  <a:schemeClr val="dk1"/>
                </a:solidFill>
                <a:latin typeface="Arial"/>
                <a:ea typeface="Arial"/>
                <a:cs typeface="Arial"/>
                <a:sym typeface="Arial"/>
              </a:rPr>
              <a:t>Submit at ULS before deadline.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8" name="Shape 568"/>
        <p:cNvGrpSpPr/>
        <p:nvPr/>
      </p:nvGrpSpPr>
      <p:grpSpPr>
        <a:xfrm>
          <a:off x="0" y="0"/>
          <a:ext cx="0" cy="0"/>
          <a:chOff x="0" y="0"/>
          <a:chExt cx="0" cy="0"/>
        </a:xfrm>
      </p:grpSpPr>
      <p:sp>
        <p:nvSpPr>
          <p:cNvPr id="569" name="Google Shape;569;p47"/>
          <p:cNvSpPr txBox="1"/>
          <p:nvPr/>
        </p:nvSpPr>
        <p:spPr>
          <a:xfrm>
            <a:off x="4862945" y="778274"/>
            <a:ext cx="3946237" cy="4070817"/>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400"/>
              <a:buFont typeface="Arial"/>
              <a:buNone/>
            </a:pPr>
            <a:r>
              <a:t/>
            </a:r>
            <a:endParaRPr sz="1400">
              <a:solidFill>
                <a:schemeClr val="lt1"/>
              </a:solidFill>
              <a:latin typeface="Arial"/>
              <a:ea typeface="Arial"/>
              <a:cs typeface="Arial"/>
              <a:sym typeface="Arial"/>
            </a:endParaRPr>
          </a:p>
        </p:txBody>
      </p:sp>
      <p:pic>
        <p:nvPicPr>
          <p:cNvPr descr="Blue-man-Questions-Comments" id="570" name="Google Shape;570;p47"/>
          <p:cNvPicPr preferRelativeResize="0"/>
          <p:nvPr/>
        </p:nvPicPr>
        <p:blipFill rotWithShape="1">
          <a:blip r:embed="rId4">
            <a:alphaModFix/>
          </a:blip>
          <a:srcRect b="0" l="0" r="0" t="0"/>
          <a:stretch/>
        </p:blipFill>
        <p:spPr>
          <a:xfrm>
            <a:off x="388657" y="547551"/>
            <a:ext cx="4474288" cy="46242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6"/>
          <p:cNvSpPr txBox="1"/>
          <p:nvPr>
            <p:ph type="title"/>
          </p:nvPr>
        </p:nvSpPr>
        <p:spPr>
          <a:xfrm>
            <a:off x="3567544" y="2180036"/>
            <a:ext cx="5424055" cy="7525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DAE5F1"/>
              </a:buClr>
              <a:buSzPts val="3600"/>
              <a:buFont typeface="Arial"/>
              <a:buNone/>
            </a:pPr>
            <a:r>
              <a:rPr b="1" lang="en-US" sz="3600">
                <a:solidFill>
                  <a:srgbClr val="DAE5F1"/>
                </a:solidFill>
              </a:rPr>
              <a:t>INSTALLATION</a:t>
            </a:r>
            <a:br>
              <a:rPr b="1" lang="en-US" sz="3600">
                <a:solidFill>
                  <a:srgbClr val="DAE5F1"/>
                </a:solidFill>
              </a:rPr>
            </a:br>
            <a:r>
              <a:rPr b="1" lang="en-US" sz="3600">
                <a:solidFill>
                  <a:srgbClr val="DAE5F1"/>
                </a:solidFill>
              </a:rPr>
              <a:t>(</a:t>
            </a:r>
            <a:r>
              <a:rPr lang="en-US" sz="3600">
                <a:solidFill>
                  <a:srgbClr val="DAE5F1"/>
                </a:solidFill>
              </a:rPr>
              <a:t>USING VS CODE</a:t>
            </a:r>
            <a:r>
              <a:rPr b="1" lang="en-US" sz="3600">
                <a:solidFill>
                  <a:srgbClr val="DAE5F1"/>
                </a:solidFill>
              </a:rPr>
              <a:t>)</a:t>
            </a:r>
            <a:endParaRPr/>
          </a:p>
        </p:txBody>
      </p:sp>
      <p:sp>
        <p:nvSpPr>
          <p:cNvPr id="130" name="Google Shape;130;p6"/>
          <p:cNvSpPr txBox="1"/>
          <p:nvPr/>
        </p:nvSpPr>
        <p:spPr>
          <a:xfrm>
            <a:off x="1627907" y="2012758"/>
            <a:ext cx="1789545" cy="139110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538CD5"/>
              </a:buClr>
              <a:buSzPts val="8000"/>
              <a:buFont typeface="Arial"/>
              <a:buNone/>
            </a:pPr>
            <a:r>
              <a:rPr b="1" lang="en-US" sz="8000" cap="none">
                <a:solidFill>
                  <a:srgbClr val="538CD5"/>
                </a:solidFill>
                <a:latin typeface="Arial"/>
                <a:ea typeface="Arial"/>
                <a:cs typeface="Arial"/>
                <a:sym typeface="Arial"/>
              </a:rPr>
              <a:t>01</a:t>
            </a:r>
            <a:endParaRPr/>
          </a:p>
        </p:txBody>
      </p:sp>
      <p:sp>
        <p:nvSpPr>
          <p:cNvPr id="131" name="Google Shape;131;p6"/>
          <p:cNvSpPr txBox="1"/>
          <p:nvPr/>
        </p:nvSpPr>
        <p:spPr>
          <a:xfrm>
            <a:off x="2190939" y="3494638"/>
            <a:ext cx="499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rPr>
              <a:t>Recommended by Flutter</a:t>
            </a:r>
            <a:endParaRPr sz="18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7"/>
          <p:cNvSpPr txBox="1"/>
          <p:nvPr>
            <p:ph type="title"/>
          </p:nvPr>
        </p:nvSpPr>
        <p:spPr>
          <a:xfrm>
            <a:off x="0" y="0"/>
            <a:ext cx="8229600" cy="5769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Installation</a:t>
            </a:r>
            <a:endParaRPr/>
          </a:p>
        </p:txBody>
      </p:sp>
      <p:cxnSp>
        <p:nvCxnSpPr>
          <p:cNvPr id="137" name="Google Shape;137;p7"/>
          <p:cNvCxnSpPr/>
          <p:nvPr/>
        </p:nvCxnSpPr>
        <p:spPr>
          <a:xfrm>
            <a:off x="0" y="576943"/>
            <a:ext cx="7336971" cy="1588"/>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descr="Google's Flutter framework spreads its wings and goes multi-platform |  TechCrunch" id="138" name="Google Shape;138;p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7"/>
          <p:cNvSpPr txBox="1"/>
          <p:nvPr>
            <p:ph idx="1" type="body"/>
          </p:nvPr>
        </p:nvSpPr>
        <p:spPr>
          <a:xfrm>
            <a:off x="457200" y="783771"/>
            <a:ext cx="8229600" cy="3810852"/>
          </a:xfrm>
          <a:prstGeom prst="rect">
            <a:avLst/>
          </a:prstGeom>
          <a:noFill/>
          <a:ln>
            <a:noFill/>
          </a:ln>
        </p:spPr>
        <p:txBody>
          <a:bodyPr anchorCtr="0" anchor="t" bIns="45700" lIns="91425" spcFirstLastPara="1" rIns="91425" wrap="square" tIns="45700">
            <a:normAutofit/>
          </a:bodyPr>
          <a:lstStyle/>
          <a:p>
            <a:pPr indent="-381000" lvl="0" marL="457200" rtl="0" algn="l">
              <a:spcBef>
                <a:spcPts val="480"/>
              </a:spcBef>
              <a:spcAft>
                <a:spcPts val="0"/>
              </a:spcAft>
              <a:buSzPts val="2400"/>
              <a:buAutoNum type="arabicPeriod"/>
            </a:pPr>
            <a:r>
              <a:rPr lang="en-US" sz="2000"/>
              <a:t>Go here </a:t>
            </a:r>
            <a:r>
              <a:rPr lang="en-US" sz="2000" u="sng">
                <a:solidFill>
                  <a:schemeClr val="hlink"/>
                </a:solidFill>
                <a:hlinkClick r:id="rId4"/>
              </a:rPr>
              <a:t>https://docs.flutter.dev/install/with-vs-code</a:t>
            </a:r>
            <a:endParaRPr sz="2000"/>
          </a:p>
          <a:p>
            <a:pPr indent="-355600" lvl="0" marL="457200" rtl="0" algn="l">
              <a:spcBef>
                <a:spcPts val="0"/>
              </a:spcBef>
              <a:spcAft>
                <a:spcPts val="0"/>
              </a:spcAft>
              <a:buSzPts val="2000"/>
              <a:buAutoNum type="arabicPeriod"/>
            </a:pPr>
            <a:r>
              <a:rPr lang="en-US" sz="2000"/>
              <a:t>Follow the steps carefully. You need additional resources like git, Visual Studio code, Flutter extension for Visual Studio Code, Android Studio, XCode (for mac)</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g37b14de0b79_0_0"/>
          <p:cNvSpPr txBox="1"/>
          <p:nvPr>
            <p:ph type="title"/>
          </p:nvPr>
        </p:nvSpPr>
        <p:spPr>
          <a:xfrm>
            <a:off x="3567544" y="2180036"/>
            <a:ext cx="5424000" cy="752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DAE5F1"/>
              </a:buClr>
              <a:buSzPts val="3600"/>
              <a:buFont typeface="Arial"/>
              <a:buNone/>
            </a:pPr>
            <a:r>
              <a:rPr b="1" lang="en-US" sz="3600">
                <a:solidFill>
                  <a:srgbClr val="DAE5F1"/>
                </a:solidFill>
              </a:rPr>
              <a:t>INSTALLATION</a:t>
            </a:r>
            <a:br>
              <a:rPr b="1" lang="en-US" sz="3600">
                <a:solidFill>
                  <a:srgbClr val="DAE5F1"/>
                </a:solidFill>
              </a:rPr>
            </a:br>
            <a:r>
              <a:rPr b="1" lang="en-US" sz="3600">
                <a:solidFill>
                  <a:srgbClr val="DAE5F1"/>
                </a:solidFill>
              </a:rPr>
              <a:t>(WINDOWS)</a:t>
            </a:r>
            <a:endParaRPr/>
          </a:p>
        </p:txBody>
      </p:sp>
      <p:sp>
        <p:nvSpPr>
          <p:cNvPr id="145" name="Google Shape;145;g37b14de0b79_0_0"/>
          <p:cNvSpPr txBox="1"/>
          <p:nvPr/>
        </p:nvSpPr>
        <p:spPr>
          <a:xfrm>
            <a:off x="1627907" y="2012758"/>
            <a:ext cx="1789500" cy="1391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538CD5"/>
              </a:buClr>
              <a:buSzPts val="8000"/>
              <a:buFont typeface="Arial"/>
              <a:buNone/>
            </a:pPr>
            <a:r>
              <a:rPr b="1" lang="en-US" sz="8000" cap="none">
                <a:solidFill>
                  <a:srgbClr val="538CD5"/>
                </a:solidFill>
                <a:latin typeface="Arial"/>
                <a:ea typeface="Arial"/>
                <a:cs typeface="Arial"/>
                <a:sym typeface="Arial"/>
              </a:rPr>
              <a:t>01</a:t>
            </a:r>
            <a:endParaRPr/>
          </a:p>
        </p:txBody>
      </p:sp>
      <p:sp>
        <p:nvSpPr>
          <p:cNvPr id="146" name="Google Shape;146;g37b14de0b79_0_0"/>
          <p:cNvSpPr txBox="1"/>
          <p:nvPr/>
        </p:nvSpPr>
        <p:spPr>
          <a:xfrm>
            <a:off x="2190939" y="3494638"/>
            <a:ext cx="4993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For Mac user please follow the instructions in </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https://docs.flutter.dev/get-started/install/macos</a:t>
            </a: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g37b14de0b79_0_6"/>
          <p:cNvSpPr txBox="1"/>
          <p:nvPr>
            <p:ph type="title"/>
          </p:nvPr>
        </p:nvSpPr>
        <p:spPr>
          <a:xfrm>
            <a:off x="0" y="0"/>
            <a:ext cx="8229600" cy="5769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000090"/>
              </a:buClr>
              <a:buSzPct val="100000"/>
              <a:buFont typeface="Arial"/>
              <a:buNone/>
            </a:pPr>
            <a:r>
              <a:rPr b="1" lang="en-US" sz="3600">
                <a:solidFill>
                  <a:srgbClr val="000090"/>
                </a:solidFill>
              </a:rPr>
              <a:t>Installation</a:t>
            </a:r>
            <a:endParaRPr/>
          </a:p>
        </p:txBody>
      </p:sp>
      <p:cxnSp>
        <p:nvCxnSpPr>
          <p:cNvPr id="152" name="Google Shape;152;g37b14de0b79_0_6"/>
          <p:cNvCxnSpPr/>
          <p:nvPr/>
        </p:nvCxnSpPr>
        <p:spPr>
          <a:xfrm>
            <a:off x="0" y="576943"/>
            <a:ext cx="7337100" cy="1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descr="Google's Flutter framework spreads its wings and goes multi-platform |  TechCrunch" id="153" name="Google Shape;153;g37b14de0b79_0_6"/>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g37b14de0b79_0_6"/>
          <p:cNvSpPr txBox="1"/>
          <p:nvPr>
            <p:ph idx="1" type="body"/>
          </p:nvPr>
        </p:nvSpPr>
        <p:spPr>
          <a:xfrm>
            <a:off x="457200" y="783771"/>
            <a:ext cx="8229600" cy="3810900"/>
          </a:xfrm>
          <a:prstGeom prst="rect">
            <a:avLst/>
          </a:prstGeom>
          <a:noFill/>
          <a:ln>
            <a:noFill/>
          </a:ln>
        </p:spPr>
        <p:txBody>
          <a:bodyPr anchorCtr="0" anchor="t" bIns="45700" lIns="91425" spcFirstLastPara="1" rIns="91425" wrap="square" tIns="45700">
            <a:normAutofit lnSpcReduction="20000"/>
          </a:bodyPr>
          <a:lstStyle/>
          <a:p>
            <a:pPr indent="-342900" lvl="0" marL="342900" rtl="0" algn="l">
              <a:spcBef>
                <a:spcPts val="0"/>
              </a:spcBef>
              <a:spcAft>
                <a:spcPts val="0"/>
              </a:spcAft>
              <a:buClr>
                <a:schemeClr val="dk1"/>
              </a:buClr>
              <a:buSzPts val="2000"/>
              <a:buNone/>
            </a:pPr>
            <a:r>
              <a:rPr lang="en-US" sz="2000" u="sng">
                <a:solidFill>
                  <a:schemeClr val="hlink"/>
                </a:solidFill>
                <a:hlinkClick r:id="rId4"/>
              </a:rPr>
              <a:t>https://flutter.dev/docs/get-started/install/windows</a:t>
            </a:r>
            <a:endParaRPr sz="2000"/>
          </a:p>
          <a:p>
            <a:pPr indent="-342900" lvl="0" marL="342900" rtl="0" algn="l">
              <a:spcBef>
                <a:spcPts val="480"/>
              </a:spcBef>
              <a:spcAft>
                <a:spcPts val="0"/>
              </a:spcAft>
              <a:buClr>
                <a:schemeClr val="dk1"/>
              </a:buClr>
              <a:buSzPts val="2400"/>
              <a:buNone/>
            </a:pPr>
            <a:r>
              <a:rPr lang="en-US" sz="2400"/>
              <a:t>1. Download and extract to a certain directory. Ex: c:\flutter . Or clone via git  (d:\flutter)</a:t>
            </a:r>
            <a:endParaRPr/>
          </a:p>
          <a:p>
            <a:pPr indent="-342900" lvl="0" marL="342900" rtl="0" algn="l">
              <a:spcBef>
                <a:spcPts val="480"/>
              </a:spcBef>
              <a:spcAft>
                <a:spcPts val="0"/>
              </a:spcAft>
              <a:buClr>
                <a:srgbClr val="FF0000"/>
              </a:buClr>
              <a:buSzPts val="2400"/>
              <a:buNone/>
            </a:pPr>
            <a:r>
              <a:rPr lang="en-US" sz="2400">
                <a:solidFill>
                  <a:srgbClr val="FF0000"/>
                </a:solidFill>
              </a:rPr>
              <a:t>     git clone https://github.com/flutter/flutter.git -b stable</a:t>
            </a:r>
            <a:endParaRPr/>
          </a:p>
          <a:p>
            <a:pPr indent="-342900" lvl="0" marL="342900" rtl="0" algn="l">
              <a:spcBef>
                <a:spcPts val="480"/>
              </a:spcBef>
              <a:spcAft>
                <a:spcPts val="0"/>
              </a:spcAft>
              <a:buClr>
                <a:schemeClr val="dk1"/>
              </a:buClr>
              <a:buSzPts val="2400"/>
              <a:buNone/>
            </a:pPr>
            <a:r>
              <a:rPr lang="en-US" sz="2400"/>
              <a:t>2. Open </a:t>
            </a:r>
            <a:r>
              <a:rPr b="1" lang="en-US" sz="2400"/>
              <a:t>Edit environment variables for your account</a:t>
            </a:r>
            <a:r>
              <a:rPr lang="en-US" sz="2400"/>
              <a:t>. Add path you set in no 1  + “\bin”  -&gt; d:\flutter\bin</a:t>
            </a:r>
            <a:endParaRPr/>
          </a:p>
          <a:p>
            <a:pPr indent="-342900" lvl="0" marL="342900" rtl="0" algn="l">
              <a:spcBef>
                <a:spcPts val="480"/>
              </a:spcBef>
              <a:spcAft>
                <a:spcPts val="0"/>
              </a:spcAft>
              <a:buClr>
                <a:schemeClr val="dk1"/>
              </a:buClr>
              <a:buSzPts val="2400"/>
              <a:buNone/>
            </a:pPr>
            <a:r>
              <a:rPr lang="en-US" sz="2400"/>
              <a:t>3. Open cmd . Run</a:t>
            </a:r>
            <a:br>
              <a:rPr lang="en-US" sz="2400"/>
            </a:br>
            <a:r>
              <a:rPr lang="en-US" sz="2400">
                <a:solidFill>
                  <a:srgbClr val="FF0000"/>
                </a:solidFill>
              </a:rPr>
              <a:t> flutter doctor</a:t>
            </a:r>
            <a:endParaRPr/>
          </a:p>
          <a:p>
            <a:pPr indent="-342900" lvl="0" marL="342900" rtl="0" algn="l">
              <a:spcBef>
                <a:spcPts val="480"/>
              </a:spcBef>
              <a:spcAft>
                <a:spcPts val="0"/>
              </a:spcAft>
              <a:buClr>
                <a:schemeClr val="dk1"/>
              </a:buClr>
              <a:buSzPts val="2400"/>
              <a:buNone/>
            </a:pPr>
            <a:r>
              <a:rPr lang="en-US" sz="2400"/>
              <a:t>	to view the environment for flutter development in your computer</a:t>
            </a:r>
            <a:endParaRPr/>
          </a:p>
          <a:p>
            <a:pPr indent="-342900" lvl="0" marL="342900" rtl="0" algn="l">
              <a:spcBef>
                <a:spcPts val="480"/>
              </a:spcBef>
              <a:spcAft>
                <a:spcPts val="0"/>
              </a:spcAft>
              <a:buClr>
                <a:schemeClr val="dk1"/>
              </a:buClr>
              <a:buSzPts val="2400"/>
              <a:buNone/>
            </a:pPr>
            <a:r>
              <a:t/>
            </a:r>
            <a:endParaRPr sz="2400">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formatik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2010-04-12T23:12:02Z</dcterms:created>
  <dc:creator>Diana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